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8"/>
  </p:handoutMasterIdLst>
  <p:sldIdLst>
    <p:sldId id="259" r:id="rId2"/>
    <p:sldId id="271" r:id="rId3"/>
    <p:sldId id="272" r:id="rId4"/>
    <p:sldId id="279" r:id="rId5"/>
    <p:sldId id="282" r:id="rId6"/>
    <p:sldId id="287" r:id="rId7"/>
    <p:sldId id="273" r:id="rId8"/>
    <p:sldId id="274" r:id="rId9"/>
    <p:sldId id="286" r:id="rId10"/>
    <p:sldId id="288" r:id="rId11"/>
    <p:sldId id="284" r:id="rId12"/>
    <p:sldId id="283" r:id="rId13"/>
    <p:sldId id="276" r:id="rId14"/>
    <p:sldId id="285" r:id="rId15"/>
    <p:sldId id="278" r:id="rId16"/>
    <p:sldId id="257" r:id="rId17"/>
  </p:sldIdLst>
  <p:sldSz cx="9144000" cy="5715000" type="screen16x10"/>
  <p:notesSz cx="6858000" cy="9144000"/>
  <p:defaultTextStyle>
    <a:defPPr>
      <a:defRPr lang="ko-KR"/>
    </a:defPPr>
    <a:lvl1pPr marL="0" algn="l" defTabSz="771972" rtl="0" eaLnBrk="1" latinLnBrk="1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5986" algn="l" defTabSz="771972" rtl="0" eaLnBrk="1" latinLnBrk="1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1972" algn="l" defTabSz="771972" rtl="0" eaLnBrk="1" latinLnBrk="1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57957" algn="l" defTabSz="771972" rtl="0" eaLnBrk="1" latinLnBrk="1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43942" algn="l" defTabSz="771972" rtl="0" eaLnBrk="1" latinLnBrk="1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29928" algn="l" defTabSz="771972" rtl="0" eaLnBrk="1" latinLnBrk="1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15914" algn="l" defTabSz="771972" rtl="0" eaLnBrk="1" latinLnBrk="1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01900" algn="l" defTabSz="771972" rtl="0" eaLnBrk="1" latinLnBrk="1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87885" algn="l" defTabSz="771972" rtl="0" eaLnBrk="1" latinLnBrk="1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A452"/>
    <a:srgbClr val="517D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-1116" y="-9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86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49D7B-3B68-4D3E-A3C2-DC2DA40ADC7C}" type="datetimeFigureOut">
              <a:rPr lang="zh-CN" altLang="en-US" smtClean="0"/>
              <a:pPr/>
              <a:t>2018/3/19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AC613-69B6-42BB-847D-A52D2CB95D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114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685801" y="1775357"/>
            <a:ext cx="7772401" cy="122502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371601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5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1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7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3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29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15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01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87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142D-72E0-4BF3-A039-C4810516F9A1}" type="datetimeFigureOut">
              <a:rPr lang="ko-KR" altLang="en-US" smtClean="0"/>
              <a:pPr/>
              <a:t>2018-03-19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9DCA-72FF-466D-8896-A88FF36273F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142D-72E0-4BF3-A039-C4810516F9A1}" type="datetimeFigureOut">
              <a:rPr lang="ko-KR" altLang="en-US" smtClean="0"/>
              <a:pPr/>
              <a:t>2018-03-19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9DCA-72FF-466D-8896-A88FF36273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hasCustomPrompt="1"/>
          </p:nvPr>
        </p:nvSpPr>
        <p:spPr>
          <a:xfrm>
            <a:off x="6629401" y="228868"/>
            <a:ext cx="2057400" cy="487627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2" y="228868"/>
            <a:ext cx="6019799" cy="487627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142D-72E0-4BF3-A039-C4810516F9A1}" type="datetimeFigureOut">
              <a:rPr lang="ko-KR" altLang="en-US" smtClean="0"/>
              <a:pPr/>
              <a:t>2018-03-19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9DCA-72FF-466D-8896-A88FF36273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道.png"/>
          <p:cNvPicPr>
            <a:picLocks noChangeAspect="1"/>
          </p:cNvPicPr>
          <p:nvPr userDrawn="1"/>
        </p:nvPicPr>
        <p:blipFill>
          <a:blip r:embed="rId2">
            <a:lum bright="85000" contrast="-12000"/>
          </a:blip>
          <a:stretch>
            <a:fillRect/>
          </a:stretch>
        </p:blipFill>
        <p:spPr>
          <a:xfrm>
            <a:off x="8143900" y="4000508"/>
            <a:ext cx="656919" cy="64294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</p:pic>
      <p:pic>
        <p:nvPicPr>
          <p:cNvPr id="17" name="图片 16" descr="问.png"/>
          <p:cNvPicPr>
            <a:picLocks noChangeAspect="1"/>
          </p:cNvPicPr>
          <p:nvPr userDrawn="1"/>
        </p:nvPicPr>
        <p:blipFill>
          <a:blip r:embed="rId3">
            <a:lum bright="80000" contrast="-63000"/>
          </a:blip>
          <a:stretch>
            <a:fillRect/>
          </a:stretch>
        </p:blipFill>
        <p:spPr>
          <a:xfrm>
            <a:off x="8143900" y="3286128"/>
            <a:ext cx="500066" cy="542929"/>
          </a:xfrm>
          <a:prstGeom prst="rect">
            <a:avLst/>
          </a:prstGeom>
        </p:spPr>
      </p:pic>
      <p:pic>
        <p:nvPicPr>
          <p:cNvPr id="14" name="图片 13" descr="术.png"/>
          <p:cNvPicPr>
            <a:picLocks noChangeAspect="1"/>
          </p:cNvPicPr>
          <p:nvPr userDrawn="1"/>
        </p:nvPicPr>
        <p:blipFill>
          <a:blip r:embed="rId4">
            <a:lum bright="83000" contrast="-47000"/>
          </a:blip>
          <a:stretch>
            <a:fillRect/>
          </a:stretch>
        </p:blipFill>
        <p:spPr>
          <a:xfrm>
            <a:off x="8072462" y="2500310"/>
            <a:ext cx="613321" cy="571504"/>
          </a:xfrm>
          <a:prstGeom prst="rect">
            <a:avLst/>
          </a:prstGeom>
        </p:spPr>
      </p:pic>
      <p:pic>
        <p:nvPicPr>
          <p:cNvPr id="16" name="图片 15" descr="求.png"/>
          <p:cNvPicPr>
            <a:picLocks noChangeAspect="1"/>
          </p:cNvPicPr>
          <p:nvPr userDrawn="1"/>
        </p:nvPicPr>
        <p:blipFill>
          <a:blip r:embed="rId5">
            <a:lum bright="84000" contrast="-27000"/>
          </a:blip>
          <a:stretch>
            <a:fillRect/>
          </a:stretch>
        </p:blipFill>
        <p:spPr>
          <a:xfrm>
            <a:off x="8072462" y="1714492"/>
            <a:ext cx="526680" cy="571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 descr="图片1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5414135"/>
            <a:ext cx="9144000" cy="30965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28596" y="428608"/>
            <a:ext cx="8229600" cy="952500"/>
          </a:xfrm>
        </p:spPr>
        <p:txBody>
          <a:bodyPr>
            <a:normAutofit/>
          </a:bodyPr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cxnSp>
        <p:nvCxnSpPr>
          <p:cNvPr id="9" name="직선 연결선 4"/>
          <p:cNvCxnSpPr/>
          <p:nvPr userDrawn="1"/>
        </p:nvCxnSpPr>
        <p:spPr>
          <a:xfrm>
            <a:off x="1214414" y="214294"/>
            <a:ext cx="0" cy="360040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285852" y="214294"/>
            <a:ext cx="2000264" cy="293393"/>
          </a:xfrm>
          <a:prstGeom prst="rect">
            <a:avLst/>
          </a:prstGeom>
          <a:noFill/>
        </p:spPr>
        <p:txBody>
          <a:bodyPr wrap="square" lIns="77198" tIns="38598" rIns="77198" bIns="38598" rtlCol="0">
            <a:spAutoFit/>
          </a:bodyPr>
          <a:lstStyle/>
          <a:p>
            <a:pPr algn="l"/>
            <a:r>
              <a:rPr lang="zh-CN" altLang="en-US" sz="1400" b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effectLst/>
                <a:latin typeface="-윤고딕330" pitchFamily="18" charset="-127"/>
                <a:ea typeface="-윤고딕330" pitchFamily="18" charset="-127"/>
              </a:rPr>
              <a:t>四川农业大学管理学院</a:t>
            </a:r>
            <a:endParaRPr lang="en-US" altLang="ko-KR" sz="1400" b="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effectLst/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1027" name="Picture 3" descr="C:\Users\PC\Desktop\校徽.jp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142856"/>
            <a:ext cx="452424" cy="452424"/>
          </a:xfrm>
          <a:prstGeom prst="rect">
            <a:avLst/>
          </a:prstGeom>
          <a:noFill/>
        </p:spPr>
      </p:pic>
      <p:cxnSp>
        <p:nvCxnSpPr>
          <p:cNvPr id="12" name="직선 연결선 4"/>
          <p:cNvCxnSpPr/>
          <p:nvPr userDrawn="1"/>
        </p:nvCxnSpPr>
        <p:spPr>
          <a:xfrm>
            <a:off x="3357554" y="214294"/>
            <a:ext cx="0" cy="360040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3500430" y="214294"/>
            <a:ext cx="2214578" cy="293393"/>
          </a:xfrm>
          <a:prstGeom prst="rect">
            <a:avLst/>
          </a:prstGeom>
          <a:noFill/>
        </p:spPr>
        <p:txBody>
          <a:bodyPr wrap="square" lIns="77198" tIns="38598" rIns="77198" bIns="38598" rtlCol="0">
            <a:spAutoFit/>
          </a:bodyPr>
          <a:lstStyle/>
          <a:p>
            <a:pPr algn="l"/>
            <a:r>
              <a:rPr lang="en-US" altLang="zh-CN" sz="1400" b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effectLst/>
                <a:latin typeface="-윤고딕330" pitchFamily="18" charset="-127"/>
                <a:ea typeface="-윤고딕330" pitchFamily="18" charset="-127"/>
              </a:rPr>
              <a:t>2017</a:t>
            </a:r>
            <a:r>
              <a:rPr lang="zh-CN" altLang="en-US" sz="1400" b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effectLst/>
                <a:latin typeface="-윤고딕330" pitchFamily="18" charset="-127"/>
                <a:ea typeface="-윤고딕330" pitchFamily="18" charset="-127"/>
              </a:rPr>
              <a:t>年工会工作总结汇报</a:t>
            </a:r>
            <a:endParaRPr lang="en-US" altLang="ko-KR" sz="1400" b="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effectLst/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428596" y="1357302"/>
            <a:ext cx="8229600" cy="3771636"/>
          </a:xfrm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18" name="직사각형 1"/>
          <p:cNvSpPr/>
          <p:nvPr userDrawn="1"/>
        </p:nvSpPr>
        <p:spPr>
          <a:xfrm flipV="1">
            <a:off x="1268268" y="571484"/>
            <a:ext cx="4267426" cy="0"/>
          </a:xfrm>
          <a:prstGeom prst="rect">
            <a:avLst/>
          </a:prstGeom>
          <a:solidFill>
            <a:srgbClr val="517D21"/>
          </a:solidFill>
          <a:ln w="12700"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98" tIns="38598" rIns="77198" bIns="38598" rtlCol="0" anchor="ctr"/>
          <a:lstStyle/>
          <a:p>
            <a:pPr algn="ctr"/>
            <a:endParaRPr lang="ko-KR" altLang="en-US">
              <a:solidFill>
                <a:srgbClr val="517D21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43240" y="5143516"/>
            <a:ext cx="2895600" cy="304271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72264" y="5143516"/>
            <a:ext cx="2133600" cy="304271"/>
          </a:xfrm>
        </p:spPr>
        <p:txBody>
          <a:bodyPr/>
          <a:lstStyle/>
          <a:p>
            <a:fld id="{81F39DCA-72FF-466D-8896-A88FF36273F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500034" y="5143516"/>
            <a:ext cx="2133600" cy="304271"/>
          </a:xfrm>
        </p:spPr>
        <p:txBody>
          <a:bodyPr/>
          <a:lstStyle/>
          <a:p>
            <a:fld id="{18E5142D-72E0-4BF3-A039-C4810516F9A1}" type="datetimeFigureOut">
              <a:rPr lang="ko-KR" altLang="en-US" smtClean="0"/>
              <a:pPr/>
              <a:t>2018-03-19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722315" y="3672418"/>
            <a:ext cx="7772401" cy="1135062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22315" y="2422262"/>
            <a:ext cx="7772401" cy="1250156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59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197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7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439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299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159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01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878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142D-72E0-4BF3-A039-C4810516F9A1}" type="datetimeFigureOut">
              <a:rPr lang="ko-KR" altLang="en-US" smtClean="0"/>
              <a:pPr/>
              <a:t>2018-03-19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9DCA-72FF-466D-8896-A88FF36273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57200" y="1333501"/>
            <a:ext cx="4038601" cy="377163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648201" y="1333501"/>
            <a:ext cx="4038601" cy="377163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142D-72E0-4BF3-A039-C4810516F9A1}" type="datetimeFigureOut">
              <a:rPr lang="ko-KR" altLang="en-US" smtClean="0"/>
              <a:pPr/>
              <a:t>2018-03-19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9DCA-72FF-466D-8896-A88FF36273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57202" y="1279261"/>
            <a:ext cx="4040187" cy="533136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85986" indent="0">
              <a:buNone/>
              <a:defRPr sz="1700" b="1"/>
            </a:lvl2pPr>
            <a:lvl3pPr marL="771972" indent="0">
              <a:buNone/>
              <a:defRPr sz="1500" b="1"/>
            </a:lvl3pPr>
            <a:lvl4pPr marL="1157957" indent="0">
              <a:buNone/>
              <a:defRPr sz="1300" b="1"/>
            </a:lvl4pPr>
            <a:lvl5pPr marL="1543942" indent="0">
              <a:buNone/>
              <a:defRPr sz="1300" b="1"/>
            </a:lvl5pPr>
            <a:lvl6pPr marL="1929928" indent="0">
              <a:buNone/>
              <a:defRPr sz="1300" b="1"/>
            </a:lvl6pPr>
            <a:lvl7pPr marL="2315914" indent="0">
              <a:buNone/>
              <a:defRPr sz="1300" b="1"/>
            </a:lvl7pPr>
            <a:lvl8pPr marL="2701900" indent="0">
              <a:buNone/>
              <a:defRPr sz="1300" b="1"/>
            </a:lvl8pPr>
            <a:lvl9pPr marL="3087885" indent="0">
              <a:buNone/>
              <a:defRPr sz="13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57202" y="1812397"/>
            <a:ext cx="4040187" cy="329274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9" y="1279261"/>
            <a:ext cx="4041775" cy="533136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85986" indent="0">
              <a:buNone/>
              <a:defRPr sz="1700" b="1"/>
            </a:lvl2pPr>
            <a:lvl3pPr marL="771972" indent="0">
              <a:buNone/>
              <a:defRPr sz="1500" b="1"/>
            </a:lvl3pPr>
            <a:lvl4pPr marL="1157957" indent="0">
              <a:buNone/>
              <a:defRPr sz="1300" b="1"/>
            </a:lvl4pPr>
            <a:lvl5pPr marL="1543942" indent="0">
              <a:buNone/>
              <a:defRPr sz="1300" b="1"/>
            </a:lvl5pPr>
            <a:lvl6pPr marL="1929928" indent="0">
              <a:buNone/>
              <a:defRPr sz="1300" b="1"/>
            </a:lvl6pPr>
            <a:lvl7pPr marL="2315914" indent="0">
              <a:buNone/>
              <a:defRPr sz="1300" b="1"/>
            </a:lvl7pPr>
            <a:lvl8pPr marL="2701900" indent="0">
              <a:buNone/>
              <a:defRPr sz="1300" b="1"/>
            </a:lvl8pPr>
            <a:lvl9pPr marL="3087885" indent="0">
              <a:buNone/>
              <a:defRPr sz="13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4645029" y="1812397"/>
            <a:ext cx="4041775" cy="329274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142D-72E0-4BF3-A039-C4810516F9A1}" type="datetimeFigureOut">
              <a:rPr lang="ko-KR" altLang="en-US" smtClean="0"/>
              <a:pPr/>
              <a:t>2018-03-19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9DCA-72FF-466D-8896-A88FF36273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142D-72E0-4BF3-A039-C4810516F9A1}" type="datetimeFigureOut">
              <a:rPr lang="ko-KR" altLang="en-US" smtClean="0"/>
              <a:pPr/>
              <a:t>2018-03-19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9DCA-72FF-466D-8896-A88FF36273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142D-72E0-4BF3-A039-C4810516F9A1}" type="datetimeFigureOut">
              <a:rPr lang="ko-KR" altLang="en-US" smtClean="0"/>
              <a:pPr/>
              <a:t>2018-03-19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9DCA-72FF-466D-8896-A88FF36273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57205" y="227542"/>
            <a:ext cx="3008313" cy="96837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575051" y="227545"/>
            <a:ext cx="5111750" cy="4877594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200"/>
            </a:lvl1pPr>
            <a:lvl2pPr marL="385986" indent="0">
              <a:buNone/>
              <a:defRPr sz="1100"/>
            </a:lvl2pPr>
            <a:lvl3pPr marL="771972" indent="0">
              <a:buNone/>
              <a:defRPr sz="800"/>
            </a:lvl3pPr>
            <a:lvl4pPr marL="1157957" indent="0">
              <a:buNone/>
              <a:defRPr sz="700"/>
            </a:lvl4pPr>
            <a:lvl5pPr marL="1543942" indent="0">
              <a:buNone/>
              <a:defRPr sz="700"/>
            </a:lvl5pPr>
            <a:lvl6pPr marL="1929928" indent="0">
              <a:buNone/>
              <a:defRPr sz="700"/>
            </a:lvl6pPr>
            <a:lvl7pPr marL="2315914" indent="0">
              <a:buNone/>
              <a:defRPr sz="700"/>
            </a:lvl7pPr>
            <a:lvl8pPr marL="2701900" indent="0">
              <a:buNone/>
              <a:defRPr sz="700"/>
            </a:lvl8pPr>
            <a:lvl9pPr marL="3087885" indent="0">
              <a:buNone/>
              <a:defRPr sz="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142D-72E0-4BF3-A039-C4810516F9A1}" type="datetimeFigureOut">
              <a:rPr lang="ko-KR" altLang="en-US" smtClean="0"/>
              <a:pPr/>
              <a:t>2018-03-19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9DCA-72FF-466D-8896-A88FF36273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1792287" y="4000500"/>
            <a:ext cx="5486400" cy="472282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7" y="510647"/>
            <a:ext cx="5486400" cy="3429000"/>
          </a:xfrm>
        </p:spPr>
        <p:txBody>
          <a:bodyPr/>
          <a:lstStyle>
            <a:lvl1pPr marL="0" indent="0">
              <a:buNone/>
              <a:defRPr sz="2700"/>
            </a:lvl1pPr>
            <a:lvl2pPr marL="385986" indent="0">
              <a:buNone/>
              <a:defRPr sz="2400"/>
            </a:lvl2pPr>
            <a:lvl3pPr marL="771972" indent="0">
              <a:buNone/>
              <a:defRPr sz="2100"/>
            </a:lvl3pPr>
            <a:lvl4pPr marL="1157957" indent="0">
              <a:buNone/>
              <a:defRPr sz="1700"/>
            </a:lvl4pPr>
            <a:lvl5pPr marL="1543942" indent="0">
              <a:buNone/>
              <a:defRPr sz="1700"/>
            </a:lvl5pPr>
            <a:lvl6pPr marL="1929928" indent="0">
              <a:buNone/>
              <a:defRPr sz="1700"/>
            </a:lvl6pPr>
            <a:lvl7pPr marL="2315914" indent="0">
              <a:buNone/>
              <a:defRPr sz="1700"/>
            </a:lvl7pPr>
            <a:lvl8pPr marL="2701900" indent="0">
              <a:buNone/>
              <a:defRPr sz="1700"/>
            </a:lvl8pPr>
            <a:lvl9pPr marL="3087885" indent="0">
              <a:buNone/>
              <a:defRPr sz="17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792287" y="4472785"/>
            <a:ext cx="5486400" cy="670719"/>
          </a:xfrm>
        </p:spPr>
        <p:txBody>
          <a:bodyPr/>
          <a:lstStyle>
            <a:lvl1pPr marL="0" indent="0">
              <a:buNone/>
              <a:defRPr sz="1200"/>
            </a:lvl1pPr>
            <a:lvl2pPr marL="385986" indent="0">
              <a:buNone/>
              <a:defRPr sz="1100"/>
            </a:lvl2pPr>
            <a:lvl3pPr marL="771972" indent="0">
              <a:buNone/>
              <a:defRPr sz="800"/>
            </a:lvl3pPr>
            <a:lvl4pPr marL="1157957" indent="0">
              <a:buNone/>
              <a:defRPr sz="700"/>
            </a:lvl4pPr>
            <a:lvl5pPr marL="1543942" indent="0">
              <a:buNone/>
              <a:defRPr sz="700"/>
            </a:lvl5pPr>
            <a:lvl6pPr marL="1929928" indent="0">
              <a:buNone/>
              <a:defRPr sz="700"/>
            </a:lvl6pPr>
            <a:lvl7pPr marL="2315914" indent="0">
              <a:buNone/>
              <a:defRPr sz="700"/>
            </a:lvl7pPr>
            <a:lvl8pPr marL="2701900" indent="0">
              <a:buNone/>
              <a:defRPr sz="700"/>
            </a:lvl8pPr>
            <a:lvl9pPr marL="3087885" indent="0">
              <a:buNone/>
              <a:defRPr sz="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142D-72E0-4BF3-A039-C4810516F9A1}" type="datetimeFigureOut">
              <a:rPr lang="ko-KR" altLang="en-US" smtClean="0"/>
              <a:pPr/>
              <a:t>2018-03-19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9DCA-72FF-466D-8896-A88FF36273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1" y="228866"/>
            <a:ext cx="8229600" cy="952500"/>
          </a:xfrm>
          <a:prstGeom prst="rect">
            <a:avLst/>
          </a:prstGeom>
        </p:spPr>
        <p:txBody>
          <a:bodyPr vert="horz" lIns="77198" tIns="38598" rIns="77198" bIns="3859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1" y="1333501"/>
            <a:ext cx="8229600" cy="3771636"/>
          </a:xfrm>
          <a:prstGeom prst="rect">
            <a:avLst/>
          </a:prstGeom>
        </p:spPr>
        <p:txBody>
          <a:bodyPr vert="horz" lIns="77198" tIns="38598" rIns="77198" bIns="3859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7198" tIns="38598" rIns="77198" bIns="38598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5142D-72E0-4BF3-A039-C4810516F9A1}" type="datetimeFigureOut">
              <a:rPr lang="ko-KR" altLang="en-US" smtClean="0"/>
              <a:pPr/>
              <a:t>2018-03-19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1" y="5296960"/>
            <a:ext cx="2895600" cy="304271"/>
          </a:xfrm>
          <a:prstGeom prst="rect">
            <a:avLst/>
          </a:prstGeom>
        </p:spPr>
        <p:txBody>
          <a:bodyPr vert="horz" lIns="77198" tIns="38598" rIns="77198" bIns="38598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7198" tIns="38598" rIns="77198" bIns="38598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39DCA-72FF-466D-8896-A88FF36273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71972" rtl="0" eaLnBrk="1" latinLnBrk="1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9489" indent="-289489" algn="l" defTabSz="771972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7227" indent="-241241" algn="l" defTabSz="771972" rtl="0" eaLnBrk="1" latinLnBrk="1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4964" indent="-192993" algn="l" defTabSz="771972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50" indent="-192993" algn="l" defTabSz="771972" rtl="0" eaLnBrk="1" latinLnBrk="1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6936" indent="-192993" algn="l" defTabSz="771972" rtl="0" eaLnBrk="1" latinLnBrk="1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2922" indent="-192993" algn="l" defTabSz="771972" rtl="0" eaLnBrk="1" latinLnBrk="1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08907" indent="-192993" algn="l" defTabSz="771972" rtl="0" eaLnBrk="1" latinLnBrk="1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94893" indent="-192993" algn="l" defTabSz="771972" rtl="0" eaLnBrk="1" latinLnBrk="1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80878" indent="-192993" algn="l" defTabSz="771972" rtl="0" eaLnBrk="1" latinLnBrk="1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71972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5986" algn="l" defTabSz="771972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1972" algn="l" defTabSz="771972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7957" algn="l" defTabSz="771972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942" algn="l" defTabSz="771972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9928" algn="l" defTabSz="771972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15914" algn="l" defTabSz="771972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01900" algn="l" defTabSz="771972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87885" algn="l" defTabSz="771972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844" l="0" r="91797">
                        <a14:foregroundMark x1="74453" y1="54590" x2="74453" y2="54590"/>
                        <a14:foregroundMark x1="73672" y1="56445" x2="76406" y2="54102"/>
                        <a14:foregroundMark x1="79141" y1="55566" x2="79141" y2="52637"/>
                        <a14:foregroundMark x1="73516" y1="54785" x2="74219" y2="52344"/>
                        <a14:foregroundMark x1="80547" y1="53809" x2="80313" y2="52832"/>
                        <a14:foregroundMark x1="91797" y1="41016" x2="91797" y2="37891"/>
                        <a14:foregroundMark x1="2891" y1="83301" x2="6641" y2="79590"/>
                        <a14:foregroundMark x1="17656" y1="78125" x2="18438" y2="75684"/>
                        <a14:foregroundMark x1="22578" y1="73438" x2="24141" y2="71289"/>
                        <a14:foregroundMark x1="29219" y1="76953" x2="28125" y2="73438"/>
                        <a14:foregroundMark x1="13516" y1="75098" x2="11406" y2="70703"/>
                        <a14:foregroundMark x1="14922" y1="82520" x2="13672" y2="79297"/>
                        <a14:backgroundMark x1="2500" y1="16895" x2="2578" y2="3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908" y="785798"/>
            <a:ext cx="5569671" cy="3713114"/>
          </a:xfrm>
          <a:prstGeom prst="rect">
            <a:avLst/>
          </a:prstGeom>
        </p:spPr>
      </p:pic>
      <p:pic>
        <p:nvPicPr>
          <p:cNvPr id="3" name="그림 2" descr="화면 캡처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90" y="3429004"/>
            <a:ext cx="2553597" cy="1980221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264197" y="785798"/>
            <a:ext cx="8643998" cy="6093977"/>
            <a:chOff x="137940" y="3286761"/>
            <a:chExt cx="6172043" cy="2041603"/>
          </a:xfrm>
        </p:grpSpPr>
        <p:sp>
          <p:nvSpPr>
            <p:cNvPr id="4" name="TextBox 3"/>
            <p:cNvSpPr txBox="1"/>
            <p:nvPr/>
          </p:nvSpPr>
          <p:spPr>
            <a:xfrm>
              <a:off x="2617032" y="3371506"/>
              <a:ext cx="309880" cy="381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6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7940" y="3286761"/>
              <a:ext cx="6172043" cy="2041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           </a:t>
              </a:r>
              <a:endPara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lnSpc>
                  <a:spcPct val="200000"/>
                </a:lnSpc>
              </a:pPr>
              <a:r>
                <a:rPr lang="en-US" altLang="zh-CN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             </a:t>
              </a:r>
              <a:r>
                <a:rPr lang="zh-CN" alt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同心同德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  </a:t>
              </a:r>
            </a:p>
            <a:p>
              <a:pPr>
                <a:lnSpc>
                  <a:spcPct val="200000"/>
                </a:lnSpc>
              </a:pPr>
              <a:r>
                <a:rPr lang="zh-CN" alt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               牢固建设“五位一体”职工之家</a:t>
              </a:r>
              <a:endParaRPr lang="zh-CN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30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7FA452"/>
                  </a:solidFill>
                  <a:latin typeface="-윤고딕330" pitchFamily="18" charset="-127"/>
                  <a:ea typeface="宋体" panose="02010600030101010101" pitchFamily="2" charset="-122"/>
                </a:rPr>
                <a:t>                                    </a:t>
              </a:r>
              <a:endParaRPr lang="en-US" altLang="zh-CN" sz="3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宋体" panose="02010600030101010101" pitchFamily="2" charset="-122"/>
              </a:endParaRPr>
            </a:p>
            <a:p>
              <a:r>
                <a:rPr lang="en-US" altLang="zh-CN" sz="30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7FA45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彩云" pitchFamily="2" charset="-122"/>
                  <a:ea typeface="宋体" panose="02010600030101010101" pitchFamily="2" charset="-122"/>
                </a:rPr>
                <a:t>                                                </a:t>
              </a:r>
              <a:r>
                <a:rPr lang="zh-CN" altLang="en-US" sz="30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7FA45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彩云" pitchFamily="2" charset="-122"/>
                  <a:ea typeface="华文彩云" pitchFamily="2" charset="-122"/>
                </a:rPr>
                <a:t>汇报人</a:t>
              </a:r>
              <a:r>
                <a:rPr lang="zh-CN" altLang="en-US" sz="30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7FA45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彩云" pitchFamily="2" charset="-122"/>
                  <a:ea typeface="华文彩云" pitchFamily="2" charset="-122"/>
                </a:rPr>
                <a:t>：</a:t>
              </a:r>
              <a:endParaRPr lang="zh-CN" altLang="en-US" sz="30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彩云" pitchFamily="2" charset="-122"/>
                <a:ea typeface="华文彩云" pitchFamily="2" charset="-122"/>
              </a:endParaRPr>
            </a:p>
            <a:p>
              <a:endParaRPr lang="zh-CN" altLang="en-US" sz="30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宋体" panose="02010600030101010101" pitchFamily="2" charset="-122"/>
              </a:endParaRPr>
            </a:p>
            <a:p>
              <a:endParaRPr lang="zh-CN" altLang="en-US" sz="30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宋体" panose="02010600030101010101" pitchFamily="2" charset="-122"/>
              </a:endParaRPr>
            </a:p>
            <a:p>
              <a:endParaRPr lang="zh-CN" altLang="en-US" sz="30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宋体" panose="02010600030101010101" pitchFamily="2" charset="-122"/>
              </a:endParaRPr>
            </a:p>
            <a:p>
              <a:r>
                <a:rPr lang="zh-CN" altLang="en-US" sz="30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7FA452"/>
                  </a:solidFill>
                  <a:latin typeface="-윤고딕330" pitchFamily="18" charset="-127"/>
                  <a:ea typeface="宋体" panose="02010600030101010101" pitchFamily="2" charset="-122"/>
                </a:rPr>
                <a:t>                                   </a:t>
              </a:r>
            </a:p>
            <a:p>
              <a:r>
                <a:rPr lang="en-US" altLang="zh-CN" sz="30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7FA452"/>
                  </a:solidFill>
                  <a:latin typeface="-윤고딕330" pitchFamily="18" charset="-127"/>
                  <a:ea typeface="宋体" panose="02010600030101010101" pitchFamily="2" charset="-122"/>
                </a:rPr>
                <a:t>                                                                                           </a:t>
              </a: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0" y="5437788"/>
            <a:ext cx="9144000" cy="277213"/>
          </a:xfrm>
          <a:prstGeom prst="rect">
            <a:avLst/>
          </a:prstGeom>
          <a:solidFill>
            <a:srgbClr val="7FA452"/>
          </a:solidFill>
          <a:ln>
            <a:solidFill>
              <a:srgbClr val="7FA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98" tIns="38598" rIns="77198" bIns="38598"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08771"/>
            <a:ext cx="5727356" cy="42076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768" y="1108771"/>
            <a:ext cx="5610200" cy="420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00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500034" y="571484"/>
            <a:ext cx="8229600" cy="952500"/>
          </a:xfrm>
          <a:prstGeom prst="rect">
            <a:avLst/>
          </a:prstGeom>
        </p:spPr>
        <p:txBody>
          <a:bodyPr vert="horz" lIns="77198" tIns="38598" rIns="77198" bIns="38598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无微不至创温暖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折角形 23"/>
          <p:cNvSpPr>
            <a:spLocks noChangeArrowheads="1"/>
          </p:cNvSpPr>
          <p:nvPr/>
        </p:nvSpPr>
        <p:spPr bwMode="auto">
          <a:xfrm>
            <a:off x="428596" y="1417340"/>
            <a:ext cx="8175852" cy="3888432"/>
          </a:xfrm>
          <a:prstGeom prst="foldedCorner">
            <a:avLst>
              <a:gd name="adj" fmla="val 16667"/>
            </a:avLst>
          </a:prstGeom>
          <a:solidFill>
            <a:schemeClr val="bg1">
              <a:alpha val="81000"/>
            </a:schemeClr>
          </a:solidFill>
          <a:ln w="95250" cap="rnd" cmpd="thickThin">
            <a:solidFill>
              <a:srgbClr val="F1DA77"/>
            </a:solidFill>
            <a:round/>
          </a:ln>
        </p:spPr>
        <p:txBody>
          <a:bodyPr lIns="107678" tIns="53837" rIns="107678" bIns="53837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just" fontAlgn="base">
              <a:buFontTx/>
              <a:buNone/>
            </a:pPr>
            <a:endParaRPr lang="en-US" altLang="zh-CN" b="1" cap="all" dirty="0" smtClean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大标宋简体" panose="02010601030101010101" pitchFamily="2" charset="-122"/>
              <a:ea typeface="方正大标宋简体" panose="02010601030101010101" pitchFamily="2" charset="-122"/>
            </a:endParaRPr>
          </a:p>
          <a:p>
            <a:pPr algn="just" fontAlgn="base">
              <a:buFontTx/>
              <a:buNone/>
            </a:pPr>
            <a:endParaRPr lang="en-US" altLang="zh-CN" dirty="0" smtClean="0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500034" y="1523984"/>
            <a:ext cx="7872410" cy="369097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慰问生产小孩的教职工</a:t>
            </a:r>
            <a:r>
              <a:rPr lang="en-US" altLang="zh-CN" sz="2400" dirty="0"/>
              <a:t>3</a:t>
            </a:r>
            <a:r>
              <a:rPr lang="zh-CN" altLang="en-US" sz="2400" dirty="0" smtClean="0"/>
              <a:t>人次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zh-CN" altLang="en-US" sz="2400" dirty="0" smtClean="0"/>
              <a:t>探望慰问离退休老同志多次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zh-CN" altLang="en-US" sz="2400" dirty="0" smtClean="0"/>
              <a:t>慰问林鸿等困难教职工</a:t>
            </a:r>
            <a:r>
              <a:rPr lang="en-US" sz="2400" dirty="0" smtClean="0"/>
              <a:t>3</a:t>
            </a:r>
            <a:r>
              <a:rPr lang="zh-CN" altLang="en-US" sz="2400" dirty="0" smtClean="0"/>
              <a:t>人次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zh-CN" altLang="en-US" sz="2400" dirty="0" smtClean="0"/>
              <a:t>贴心办法发放校工会慰问品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zh-CN" altLang="en-US" sz="2400" dirty="0" smtClean="0"/>
              <a:t>积极为全院教职工送上生日祝福</a:t>
            </a:r>
          </a:p>
          <a:p>
            <a:pPr>
              <a:buNone/>
            </a:pPr>
            <a:r>
              <a:rPr lang="en-US" altLang="zh-CN" sz="2400" dirty="0" smtClean="0">
                <a:solidFill>
                  <a:srgbClr val="FF0000"/>
                </a:solidFill>
              </a:rPr>
              <a:t>   </a:t>
            </a:r>
            <a:r>
              <a:rPr lang="zh-CN" altLang="en-US" sz="2800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增强学院</a:t>
            </a:r>
            <a:r>
              <a:rPr lang="zh-CN" altLang="en-US" sz="28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的凝聚力、向心力和打造“家文化”氛围</a:t>
            </a:r>
            <a:endParaRPr lang="zh-CN" altLang="en-US" sz="2800" dirty="0" smtClean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PC\Desktop\IMG_64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179512" y="837982"/>
            <a:ext cx="6408713" cy="4248472"/>
          </a:xfrm>
          <a:prstGeom prst="rect">
            <a:avLst/>
          </a:prstGeom>
          <a:noFill/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7981"/>
            <a:ext cx="6762872" cy="42484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866427"/>
            <a:ext cx="6906344" cy="4220027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折角形 23"/>
          <p:cNvSpPr>
            <a:spLocks noChangeArrowheads="1"/>
          </p:cNvSpPr>
          <p:nvPr/>
        </p:nvSpPr>
        <p:spPr bwMode="auto">
          <a:xfrm>
            <a:off x="394679" y="1585671"/>
            <a:ext cx="7786742" cy="3571900"/>
          </a:xfrm>
          <a:prstGeom prst="foldedCorner">
            <a:avLst>
              <a:gd name="adj" fmla="val 16667"/>
            </a:avLst>
          </a:prstGeom>
          <a:solidFill>
            <a:schemeClr val="bg1">
              <a:alpha val="81000"/>
            </a:schemeClr>
          </a:solidFill>
          <a:ln w="95250" cap="rnd" cmpd="thickThin">
            <a:solidFill>
              <a:srgbClr val="F1DA77"/>
            </a:solidFill>
            <a:round/>
          </a:ln>
        </p:spPr>
        <p:txBody>
          <a:bodyPr lIns="107678" tIns="53837" rIns="107678" bIns="53837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just" fontAlgn="base">
              <a:buFontTx/>
              <a:buNone/>
            </a:pPr>
            <a:endParaRPr lang="en-US" altLang="zh-CN" dirty="0" smtClean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500034" y="571484"/>
            <a:ext cx="8229600" cy="9525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任重道远共</a:t>
            </a:r>
            <a:r>
              <a:rPr lang="zh-CN" altLang="en-US" dirty="0"/>
              <a:t>担当</a:t>
            </a:r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394679" y="1705372"/>
            <a:ext cx="7872410" cy="3571900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7</a:t>
            </a:r>
            <a:r>
              <a:rPr lang="zh-CN" altLang="en-US" sz="2800" dirty="0"/>
              <a:t>月</a:t>
            </a:r>
            <a:r>
              <a:rPr lang="zh-CN" altLang="en-US" sz="2400" dirty="0"/>
              <a:t>，管理学院组织部门工会会员前往崇州市土而奇现代农庄参观考察，并参加教学实践基地授牌仪式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r>
              <a:rPr lang="en-US" altLang="zh-CN" sz="2800" dirty="0" smtClean="0"/>
              <a:t>10</a:t>
            </a:r>
            <a:r>
              <a:rPr lang="zh-CN" altLang="en-US" sz="2800" dirty="0"/>
              <a:t>月</a:t>
            </a:r>
            <a:r>
              <a:rPr lang="zh-CN" altLang="en-US" sz="2400" dirty="0"/>
              <a:t>，学院工会又组织会员开展“紧扣十九大脉搏，关注双创</a:t>
            </a:r>
            <a:r>
              <a:rPr lang="zh-CN" altLang="en-US" sz="2400" dirty="0" smtClean="0"/>
              <a:t>前沿 ”</a:t>
            </a:r>
            <a:r>
              <a:rPr lang="zh-CN" altLang="en-US" sz="2400" dirty="0"/>
              <a:t>活动</a:t>
            </a:r>
            <a:r>
              <a:rPr lang="zh-CN" altLang="en-US" sz="2400" dirty="0" smtClean="0"/>
              <a:t>，前往郫</a:t>
            </a:r>
            <a:r>
              <a:rPr lang="zh-CN" altLang="en-US" sz="2400" dirty="0"/>
              <a:t>都区菁蓉镇“创客天堂”进行了考察参观。</a:t>
            </a:r>
            <a:endParaRPr lang="en-US" altLang="zh-CN" sz="2400" dirty="0" smtClean="0"/>
          </a:p>
          <a:p>
            <a:pPr algn="ctr">
              <a:buNone/>
            </a:pPr>
            <a:r>
              <a:rPr lang="zh-CN" altLang="en-US" sz="2800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创新</a:t>
            </a:r>
            <a:r>
              <a:rPr lang="zh-CN" altLang="en-US" sz="28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工作模式，积极关注时政焦点</a:t>
            </a:r>
            <a:r>
              <a:rPr lang="zh-CN" altLang="en-US" sz="2800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，</a:t>
            </a:r>
            <a:endParaRPr lang="en-US" altLang="zh-CN" sz="2800" dirty="0" smtClean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  <a:p>
            <a:pPr algn="ctr">
              <a:buNone/>
            </a:pPr>
            <a:r>
              <a:rPr lang="zh-CN" altLang="en-US" sz="2800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参与</a:t>
            </a:r>
            <a:r>
              <a:rPr lang="zh-CN" altLang="en-US" sz="28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改革发展，促进人才培养，担起社会责任</a:t>
            </a:r>
            <a:endParaRPr lang="zh-CN" altLang="en-US" sz="3200" dirty="0" smtClean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25252"/>
            <a:ext cx="6572296" cy="4929222"/>
          </a:xfrm>
          <a:prstGeom prst="rect">
            <a:avLst/>
          </a:prstGeom>
          <a:noFill/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5252"/>
            <a:ext cx="7620000" cy="492922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83427"/>
            <a:ext cx="6786331" cy="492922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175" y="587991"/>
            <a:ext cx="6618312" cy="49637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714360"/>
            <a:ext cx="8229600" cy="9525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2018</a:t>
            </a:r>
            <a:r>
              <a:rPr lang="zh-CN" altLang="en-US" dirty="0" smtClean="0"/>
              <a:t>年工作思路</a:t>
            </a:r>
            <a:endParaRPr lang="zh-CN" altLang="en-US" dirty="0"/>
          </a:p>
        </p:txBody>
      </p:sp>
      <p:grpSp>
        <p:nvGrpSpPr>
          <p:cNvPr id="3" name="组合 20"/>
          <p:cNvGrpSpPr/>
          <p:nvPr/>
        </p:nvGrpSpPr>
        <p:grpSpPr>
          <a:xfrm>
            <a:off x="285720" y="1643054"/>
            <a:ext cx="8236230" cy="3173446"/>
            <a:chOff x="286786" y="1714492"/>
            <a:chExt cx="8236230" cy="3173446"/>
          </a:xfrm>
        </p:grpSpPr>
        <p:sp>
          <p:nvSpPr>
            <p:cNvPr id="4" name="矩形 3"/>
            <p:cNvSpPr/>
            <p:nvPr/>
          </p:nvSpPr>
          <p:spPr>
            <a:xfrm>
              <a:off x="642910" y="1714492"/>
              <a:ext cx="7632848" cy="50405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Picture 36" descr="C:\Users\v-jtobey.REDMOND\AppData\Local\MetroStyleAddIn\Icons\Passion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0586" y="1785930"/>
              <a:ext cx="264098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00" y="1714492"/>
              <a:ext cx="524772" cy="543340"/>
            </a:xfrm>
            <a:prstGeom prst="rect">
              <a:avLst/>
            </a:prstGeom>
          </p:spPr>
        </p:pic>
        <p:pic>
          <p:nvPicPr>
            <p:cNvPr id="7" name="Picture 9" descr="C:\Users\Jonahs\Dropbox\Projects SCOTT\MEET Windows Azure\source\Background\tile-icon-messagin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008" y="1714492"/>
              <a:ext cx="504187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Jonahs\Dropbox\Projects SCOTT\MEET Windows Azure\source\Background\tile-icon-cach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1430" y="1714492"/>
              <a:ext cx="504187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等腰三角形 8"/>
            <p:cNvSpPr/>
            <p:nvPr/>
          </p:nvSpPr>
          <p:spPr>
            <a:xfrm flipV="1">
              <a:off x="1142976" y="2357434"/>
              <a:ext cx="304176" cy="262221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/>
          </p:nvSpPr>
          <p:spPr>
            <a:xfrm flipV="1">
              <a:off x="3072868" y="2357434"/>
              <a:ext cx="304176" cy="262221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 flipV="1">
              <a:off x="5216008" y="2357434"/>
              <a:ext cx="304176" cy="262221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/>
          </p:nvSpPr>
          <p:spPr>
            <a:xfrm flipV="1">
              <a:off x="7359148" y="2357434"/>
              <a:ext cx="304176" cy="262221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286786" y="2764280"/>
              <a:ext cx="2021124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2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进一步服务好科研教学、人才培养、社会服务，组织好学院教课比赛，提升教学水平。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2215612" y="2786062"/>
              <a:ext cx="2021124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2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加强</a:t>
              </a:r>
              <a:r>
                <a:rPr lang="zh-CN" altLang="en-US" sz="2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工会小组日常活动组织和管理，进一步增强教职工凝聚力。</a:t>
              </a:r>
              <a:endParaRPr lang="zh-CN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501892" y="2786062"/>
              <a:ext cx="2021124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2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zh-CN" altLang="en-US" sz="2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组织</a:t>
              </a:r>
              <a:r>
                <a:rPr lang="zh-CN" altLang="en-US" sz="2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开展“线上”活动，丰富“职工之家”建设内容。</a:t>
              </a:r>
              <a:endParaRPr lang="zh-CN" alt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358752" y="2786062"/>
              <a:ext cx="2021124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2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zh-CN" altLang="en-US" sz="2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主动</a:t>
              </a:r>
              <a:r>
                <a:rPr lang="zh-CN" altLang="en-US" sz="2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加强学习，提升理论素养水平。</a:t>
              </a:r>
              <a:endParaRPr lang="zh-CN" alt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21" name="标题 1"/>
          <p:cNvSpPr txBox="1">
            <a:spLocks/>
          </p:cNvSpPr>
          <p:nvPr/>
        </p:nvSpPr>
        <p:spPr>
          <a:xfrm>
            <a:off x="285720" y="4538089"/>
            <a:ext cx="8443914" cy="952500"/>
          </a:xfrm>
          <a:prstGeom prst="rect">
            <a:avLst/>
          </a:prstGeom>
        </p:spPr>
        <p:txBody>
          <a:bodyPr vert="horz" lIns="77198" tIns="38598" rIns="77198" bIns="38598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继续在“学习、民主、活跃、温暖、担当”五型上下功夫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5437788"/>
            <a:ext cx="9144000" cy="277213"/>
          </a:xfrm>
          <a:prstGeom prst="rect">
            <a:avLst/>
          </a:prstGeom>
          <a:solidFill>
            <a:srgbClr val="7FA452"/>
          </a:solidFill>
          <a:ln>
            <a:solidFill>
              <a:srgbClr val="7FA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98" tIns="38598" rIns="77198" bIns="38598"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277213"/>
          </a:xfrm>
          <a:prstGeom prst="rect">
            <a:avLst/>
          </a:prstGeom>
          <a:solidFill>
            <a:srgbClr val="7FA452"/>
          </a:solidFill>
          <a:ln>
            <a:solidFill>
              <a:srgbClr val="7FA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98" tIns="38598" rIns="77198" bIns="38598"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" y="277214"/>
            <a:ext cx="9180513" cy="51605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729" y="3993747"/>
            <a:ext cx="4066846" cy="1016668"/>
          </a:xfrm>
          <a:prstGeom prst="rect">
            <a:avLst/>
          </a:prstGeom>
          <a:noFill/>
        </p:spPr>
        <p:txBody>
          <a:bodyPr wrap="none" lIns="77198" tIns="38598" rIns="77198" bIns="38598" rtlCol="0">
            <a:spAutoFit/>
          </a:bodyPr>
          <a:lstStyle/>
          <a:p>
            <a:pPr algn="ctr"/>
            <a:r>
              <a:rPr lang="en-US" altLang="ko-KR" sz="61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7FA452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  <a:latin typeface="-윤고딕330" pitchFamily="18" charset="-127"/>
                <a:ea typeface="-윤고딕330" pitchFamily="18" charset="-127"/>
              </a:rPr>
              <a:t>T</a:t>
            </a:r>
            <a:r>
              <a:rPr lang="en-US" altLang="ko-KR" sz="61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  <a:latin typeface="-윤고딕330" pitchFamily="18" charset="-127"/>
                <a:ea typeface="-윤고딕330" pitchFamily="18" charset="-127"/>
              </a:rPr>
              <a:t>hank you</a:t>
            </a:r>
            <a:endParaRPr lang="ko-KR" altLang="en-US" sz="46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effectLst>
                <a:glow rad="101600">
                  <a:schemeClr val="bg2">
                    <a:lumMod val="10000"/>
                    <a:alpha val="60000"/>
                  </a:schemeClr>
                </a:glow>
              </a:effectLst>
              <a:latin typeface="-윤고딕330" pitchFamily="18" charset="-127"/>
              <a:ea typeface="-윤고딕330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857236"/>
            <a:ext cx="8229600" cy="9525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201</a:t>
            </a:r>
            <a:r>
              <a:rPr lang="en-US" altLang="zh-CN" dirty="0"/>
              <a:t>7</a:t>
            </a:r>
            <a:r>
              <a:rPr lang="zh-CN" altLang="en-US" dirty="0" smtClean="0"/>
              <a:t>年工作总结</a:t>
            </a:r>
            <a:endParaRPr lang="zh-CN" altLang="en-US" dirty="0"/>
          </a:p>
        </p:txBody>
      </p:sp>
      <p:grpSp>
        <p:nvGrpSpPr>
          <p:cNvPr id="21" name="组合 20"/>
          <p:cNvGrpSpPr/>
          <p:nvPr/>
        </p:nvGrpSpPr>
        <p:grpSpPr>
          <a:xfrm>
            <a:off x="285720" y="1928806"/>
            <a:ext cx="8306602" cy="2197904"/>
            <a:chOff x="286786" y="1714492"/>
            <a:chExt cx="8306602" cy="2197904"/>
          </a:xfrm>
        </p:grpSpPr>
        <p:sp>
          <p:nvSpPr>
            <p:cNvPr id="4" name="矩形 3"/>
            <p:cNvSpPr/>
            <p:nvPr/>
          </p:nvSpPr>
          <p:spPr>
            <a:xfrm>
              <a:off x="642910" y="1714492"/>
              <a:ext cx="7632848" cy="50405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Picture 36" descr="C:\Users\v-jtobey.REDMOND\AppData\Local\MetroStyleAddIn\Icons\Passion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9322" y="1714492"/>
              <a:ext cx="264098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00" y="1714492"/>
              <a:ext cx="524772" cy="543340"/>
            </a:xfrm>
            <a:prstGeom prst="rect">
              <a:avLst/>
            </a:prstGeom>
          </p:spPr>
        </p:pic>
        <p:pic>
          <p:nvPicPr>
            <p:cNvPr id="7" name="Picture 9" descr="C:\Users\Jonahs\Dropbox\Projects SCOTT\MEET Windows Azure\source\Background\tile-icon-messagin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4810" y="1714492"/>
              <a:ext cx="504187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Jonahs\Dropbox\Projects SCOTT\MEET Windows Azure\source\Background\tile-icon-cach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298" y="1714492"/>
              <a:ext cx="504187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等腰三角形 8"/>
            <p:cNvSpPr/>
            <p:nvPr/>
          </p:nvSpPr>
          <p:spPr>
            <a:xfrm flipV="1">
              <a:off x="1142976" y="2357434"/>
              <a:ext cx="304176" cy="262221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/>
          </p:nvSpPr>
          <p:spPr>
            <a:xfrm flipV="1">
              <a:off x="2571736" y="2357434"/>
              <a:ext cx="304176" cy="262221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 flipV="1">
              <a:off x="4286248" y="2357434"/>
              <a:ext cx="304176" cy="262221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/>
          </p:nvSpPr>
          <p:spPr>
            <a:xfrm flipV="1">
              <a:off x="5929322" y="2357434"/>
              <a:ext cx="304176" cy="262221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286786" y="2764280"/>
              <a:ext cx="2021124" cy="11263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加强</a:t>
              </a:r>
              <a:r>
                <a:rPr lang="zh-CN" alt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学习</a:t>
              </a:r>
              <a:endPara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铸</a:t>
              </a:r>
              <a:r>
                <a:rPr lang="zh-CN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内涵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785918" y="2786062"/>
              <a:ext cx="2021124" cy="11263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发扬</a:t>
              </a:r>
              <a:r>
                <a:rPr lang="zh-CN" alt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民主</a:t>
              </a:r>
              <a:endPara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建</a:t>
              </a:r>
              <a:r>
                <a:rPr lang="zh-CN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保障</a:t>
              </a:r>
              <a:endParaRPr lang="zh-CN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143504" y="2786062"/>
              <a:ext cx="2021124" cy="11263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无微不至</a:t>
              </a:r>
              <a:endPara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创</a:t>
              </a:r>
              <a:r>
                <a:rPr lang="zh-CN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温暖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3500430" y="2786062"/>
              <a:ext cx="2021124" cy="11263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挥洒</a:t>
              </a:r>
              <a:r>
                <a:rPr lang="zh-CN" alt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活力</a:t>
              </a:r>
              <a:endPara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促</a:t>
              </a:r>
              <a:r>
                <a:rPr lang="zh-CN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交流</a:t>
              </a:r>
            </a:p>
          </p:txBody>
        </p:sp>
        <p:pic>
          <p:nvPicPr>
            <p:cNvPr id="18" name="Picture 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6644" y="1714492"/>
              <a:ext cx="524772" cy="543340"/>
            </a:xfrm>
            <a:prstGeom prst="rect">
              <a:avLst/>
            </a:prstGeom>
          </p:spPr>
        </p:pic>
        <p:sp>
          <p:nvSpPr>
            <p:cNvPr id="19" name="等腰三角形 18"/>
            <p:cNvSpPr/>
            <p:nvPr/>
          </p:nvSpPr>
          <p:spPr>
            <a:xfrm flipV="1">
              <a:off x="7358082" y="2357434"/>
              <a:ext cx="304176" cy="262221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572264" y="2786062"/>
              <a:ext cx="2021124" cy="11263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任重道远</a:t>
              </a:r>
              <a:endPara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共</a:t>
              </a:r>
              <a:r>
                <a:rPr lang="zh-CN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担当</a:t>
              </a:r>
            </a:p>
          </p:txBody>
        </p:sp>
      </p:grpSp>
      <p:sp>
        <p:nvSpPr>
          <p:cNvPr id="22" name="标题 1"/>
          <p:cNvSpPr txBox="1">
            <a:spLocks/>
          </p:cNvSpPr>
          <p:nvPr/>
        </p:nvSpPr>
        <p:spPr>
          <a:xfrm>
            <a:off x="500034" y="4357698"/>
            <a:ext cx="8229600" cy="952500"/>
          </a:xfrm>
          <a:prstGeom prst="rect">
            <a:avLst/>
          </a:prstGeom>
        </p:spPr>
        <p:txBody>
          <a:bodyPr vert="horz" lIns="77198" tIns="38598" rIns="77198" bIns="38598" rtlCol="0" anchor="ctr">
            <a:normAutofit/>
          </a:bodyPr>
          <a:lstStyle/>
          <a:p>
            <a:pPr marL="0" marR="0" lvl="0" indent="0" algn="ctr" defTabSz="771972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建设“五位一体”职工之家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折角形 23"/>
          <p:cNvSpPr>
            <a:spLocks noChangeArrowheads="1"/>
          </p:cNvSpPr>
          <p:nvPr/>
        </p:nvSpPr>
        <p:spPr bwMode="auto">
          <a:xfrm>
            <a:off x="107504" y="1345332"/>
            <a:ext cx="6606184" cy="4032448"/>
          </a:xfrm>
          <a:prstGeom prst="foldedCorner">
            <a:avLst>
              <a:gd name="adj" fmla="val 16667"/>
            </a:avLst>
          </a:prstGeom>
          <a:solidFill>
            <a:schemeClr val="bg1">
              <a:alpha val="81000"/>
            </a:schemeClr>
          </a:solidFill>
          <a:ln w="95250" cap="rnd" cmpd="thickThin">
            <a:solidFill>
              <a:srgbClr val="F1DA77"/>
            </a:solidFill>
            <a:round/>
          </a:ln>
        </p:spPr>
        <p:txBody>
          <a:bodyPr lIns="107678" tIns="53837" rIns="107678" bIns="53837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just" fontAlgn="base">
              <a:buFontTx/>
              <a:buNone/>
            </a:pPr>
            <a:endParaRPr lang="en-US" altLang="zh-CN" b="1" cap="all" dirty="0" smtClean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大标宋简体" panose="02010601030101010101" pitchFamily="2" charset="-122"/>
              <a:ea typeface="方正大标宋简体" panose="02010601030101010101" pitchFamily="2" charset="-122"/>
            </a:endParaRPr>
          </a:p>
          <a:p>
            <a:pPr algn="just" fontAlgn="base">
              <a:buFontTx/>
              <a:buNone/>
            </a:pPr>
            <a:endParaRPr lang="en-US" altLang="zh-CN" dirty="0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571484"/>
            <a:ext cx="8229600" cy="952500"/>
          </a:xfrm>
        </p:spPr>
        <p:txBody>
          <a:bodyPr/>
          <a:lstStyle/>
          <a:p>
            <a:r>
              <a:rPr lang="zh-CN" altLang="zh-CN" b="1" dirty="0">
                <a:effectLst/>
              </a:rPr>
              <a:t>加强学习铸内涵</a:t>
            </a:r>
            <a:endParaRPr lang="zh-CN" altLang="zh-CN" dirty="0">
              <a:effectLst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367190"/>
            <a:ext cx="4464496" cy="28706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学习习近</a:t>
            </a:r>
            <a:r>
              <a:rPr lang="zh-CN" altLang="en-US" sz="2400" dirty="0"/>
              <a:t>平总书记十九大</a:t>
            </a:r>
            <a:r>
              <a:rPr lang="zh-CN" altLang="en-US" sz="2400" dirty="0" smtClean="0"/>
              <a:t>报告重要</a:t>
            </a:r>
            <a:r>
              <a:rPr lang="zh-CN" altLang="en-US" sz="2400" dirty="0"/>
              <a:t>讲话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zh-CN" altLang="en-US" sz="2400" dirty="0" smtClean="0"/>
              <a:t>学习全省</a:t>
            </a:r>
            <a:r>
              <a:rPr lang="zh-CN" altLang="en-US" sz="2400" dirty="0"/>
              <a:t>高校思想政治工作会议、“两学一做”等重要讲话和会议</a:t>
            </a:r>
            <a:r>
              <a:rPr lang="zh-CN" altLang="en-US" sz="2400" dirty="0" smtClean="0"/>
              <a:t>精神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zh-CN" altLang="en-US" sz="2400" dirty="0" smtClean="0"/>
              <a:t>学院</a:t>
            </a:r>
            <a:r>
              <a:rPr lang="zh-CN" altLang="en-US" sz="2400" dirty="0"/>
              <a:t>工会紧紧围绕学院中心工作</a:t>
            </a:r>
            <a:endParaRPr lang="en-US" altLang="zh-CN" sz="2400" dirty="0" smtClean="0"/>
          </a:p>
          <a:p>
            <a:endParaRPr lang="zh-CN" altLang="en-US" sz="2800" dirty="0" smtClean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  <a:p>
            <a:endParaRPr lang="zh-CN" altLang="en-US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1921396"/>
            <a:ext cx="4306164" cy="287281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折角形 23"/>
          <p:cNvSpPr>
            <a:spLocks noChangeArrowheads="1"/>
          </p:cNvSpPr>
          <p:nvPr/>
        </p:nvSpPr>
        <p:spPr bwMode="auto">
          <a:xfrm>
            <a:off x="107504" y="1428740"/>
            <a:ext cx="8107834" cy="3949040"/>
          </a:xfrm>
          <a:prstGeom prst="foldedCorner">
            <a:avLst>
              <a:gd name="adj" fmla="val 16667"/>
            </a:avLst>
          </a:prstGeom>
          <a:solidFill>
            <a:schemeClr val="bg1">
              <a:alpha val="81000"/>
            </a:schemeClr>
          </a:solidFill>
          <a:ln w="95250" cap="rnd" cmpd="thickThin">
            <a:solidFill>
              <a:srgbClr val="F1DA77"/>
            </a:solidFill>
            <a:round/>
          </a:ln>
        </p:spPr>
        <p:txBody>
          <a:bodyPr lIns="107678" tIns="53837" rIns="107678" bIns="53837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just" fontAlgn="base">
              <a:buFontTx/>
              <a:buNone/>
            </a:pPr>
            <a:endParaRPr lang="en-US" altLang="zh-CN" sz="2400" b="1" cap="all" smtClean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大标宋简体" panose="02010601030101010101" pitchFamily="2" charset="-122"/>
              <a:ea typeface="方正大标宋简体" panose="02010601030101010101" pitchFamily="2" charset="-122"/>
            </a:endParaRPr>
          </a:p>
          <a:p>
            <a:pPr algn="just" fontAlgn="base">
              <a:buFontTx/>
              <a:buNone/>
            </a:pPr>
            <a:endParaRPr lang="en-US" altLang="zh-CN" sz="2400" dirty="0" smtClean="0"/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179512" y="1617310"/>
            <a:ext cx="3744416" cy="35719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 vert="horz" lIns="77198" tIns="38598" rIns="77198" bIns="38598" rtlCol="0">
            <a:noAutofit/>
          </a:bodyPr>
          <a:lstStyle/>
          <a:p>
            <a:pPr marL="289489" marR="0" lvl="0" indent="-289489" algn="l" defTabSz="771972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搭台邀请专家指导申报国家社科、自科基金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289489" lvl="0" indent="-289489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斩获学校第三届本科课堂教学质量奖特等奖（我院夺得三连冠）</a:t>
            </a: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项、一等奖</a:t>
            </a: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项、二等奖</a:t>
            </a: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项。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500034" y="571484"/>
            <a:ext cx="8229600" cy="952500"/>
          </a:xfrm>
        </p:spPr>
        <p:txBody>
          <a:bodyPr/>
          <a:lstStyle/>
          <a:p>
            <a:r>
              <a:rPr lang="zh-CN" altLang="en-US" dirty="0"/>
              <a:t>加强学习铸内涵</a:t>
            </a:r>
          </a:p>
        </p:txBody>
      </p:sp>
      <p:pic>
        <p:nvPicPr>
          <p:cNvPr id="1029" name="Picture 5" descr="C:\Users\PC\Desktop\2016年部门工会优秀单位申报材料-管理学院\工会用照片\课题申报动员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2744" y="1345332"/>
            <a:ext cx="5143504" cy="42862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500034" y="571484"/>
            <a:ext cx="8229600" cy="952500"/>
          </a:xfrm>
          <a:prstGeom prst="rect">
            <a:avLst/>
          </a:prstGeom>
        </p:spPr>
        <p:txBody>
          <a:bodyPr vert="horz" lIns="77198" tIns="38598" rIns="77198" bIns="38598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加强学习铸内涵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折角形 23"/>
          <p:cNvSpPr>
            <a:spLocks noChangeArrowheads="1"/>
          </p:cNvSpPr>
          <p:nvPr/>
        </p:nvSpPr>
        <p:spPr bwMode="auto">
          <a:xfrm>
            <a:off x="428596" y="1571616"/>
            <a:ext cx="7786742" cy="3571900"/>
          </a:xfrm>
          <a:prstGeom prst="foldedCorner">
            <a:avLst>
              <a:gd name="adj" fmla="val 16667"/>
            </a:avLst>
          </a:prstGeom>
          <a:solidFill>
            <a:schemeClr val="bg1">
              <a:alpha val="81000"/>
            </a:schemeClr>
          </a:solidFill>
          <a:ln w="95250" cap="rnd" cmpd="thickThin">
            <a:solidFill>
              <a:srgbClr val="F1DA77"/>
            </a:solidFill>
            <a:round/>
          </a:ln>
        </p:spPr>
        <p:txBody>
          <a:bodyPr lIns="107678" tIns="53837" rIns="107678" bIns="53837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just" fontAlgn="base">
              <a:buFontTx/>
              <a:buNone/>
            </a:pPr>
            <a:endParaRPr lang="en-US" altLang="zh-CN" b="1" cap="all" smtClean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大标宋简体" panose="02010601030101010101" pitchFamily="2" charset="-122"/>
              <a:ea typeface="方正大标宋简体" panose="02010601030101010101" pitchFamily="2" charset="-122"/>
            </a:endParaRPr>
          </a:p>
          <a:p>
            <a:pPr algn="just" fontAlgn="base">
              <a:buFontTx/>
              <a:buNone/>
            </a:pPr>
            <a:endParaRPr lang="en-US" altLang="zh-CN" dirty="0" smtClean="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500034" y="1643054"/>
            <a:ext cx="7715304" cy="35719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 vert="horz" lIns="77198" tIns="38598" rIns="77198" bIns="38598" rtlCol="0">
            <a:normAutofit/>
          </a:bodyPr>
          <a:lstStyle/>
          <a:p>
            <a:pPr marL="289489" marR="0" lvl="0" indent="-289489" algn="l" defTabSz="771972" rtl="0" eaLnBrk="1" fontAlgn="auto" latin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积极参与组织筹备学院讲课比赛，提高教学质量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89489" marR="0" lvl="0" indent="-289489" algn="l" defTabSz="771972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与时俱进，助力教职工综合素质的全面提升</a:t>
            </a:r>
          </a:p>
          <a:p>
            <a:pPr marL="289489" marR="0" lvl="0" indent="-289489" algn="l" defTabSz="771972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3" name="Picture 3" descr="C:\Users\PC\Desktop\2016年部门工会优秀单位申报材料-管理学院\工会用照片\专题讲座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500"/>
            <a:ext cx="4286280" cy="2857500"/>
          </a:xfrm>
          <a:prstGeom prst="rect">
            <a:avLst/>
          </a:prstGeom>
          <a:noFill/>
        </p:spPr>
      </p:pic>
      <p:pic>
        <p:nvPicPr>
          <p:cNvPr id="5124" name="Picture 4" descr="C:\Users\PC\Desktop\2016年部门工会优秀单位申报材料-管理学院\工会用照片\学术论坛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714624"/>
            <a:ext cx="4357718" cy="30003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625252"/>
            <a:ext cx="8229600" cy="755856"/>
          </a:xfrm>
        </p:spPr>
        <p:txBody>
          <a:bodyPr>
            <a:normAutofit/>
          </a:bodyPr>
          <a:lstStyle/>
          <a:p>
            <a:r>
              <a:rPr lang="zh-CN" altLang="en-US" dirty="0"/>
              <a:t>加强学习铸</a:t>
            </a:r>
            <a:r>
              <a:rPr lang="zh-CN" altLang="en-US" dirty="0" smtClean="0"/>
              <a:t>内涵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489348"/>
            <a:ext cx="3855372" cy="3771636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5</a:t>
            </a:r>
            <a:r>
              <a:rPr lang="zh-CN" altLang="en-US" sz="2800" dirty="0"/>
              <a:t>月</a:t>
            </a:r>
            <a:r>
              <a:rPr lang="zh-CN" altLang="en-US" sz="2400" dirty="0"/>
              <a:t>，在图书馆报告厅举办“我与中医药的三生三世”的</a:t>
            </a:r>
            <a:r>
              <a:rPr lang="zh-CN" altLang="en-US" sz="2400" dirty="0" smtClean="0"/>
              <a:t>报告会</a:t>
            </a: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 smtClean="0"/>
          </a:p>
          <a:p>
            <a:r>
              <a:rPr lang="en-US" altLang="zh-CN" sz="2800" dirty="0"/>
              <a:t>12</a:t>
            </a:r>
            <a:r>
              <a:rPr lang="zh-CN" altLang="en-US" sz="2800" dirty="0"/>
              <a:t>月</a:t>
            </a:r>
            <a:r>
              <a:rPr lang="zh-CN" altLang="en-US" sz="2400" dirty="0" smtClean="0"/>
              <a:t>，举办</a:t>
            </a:r>
            <a:r>
              <a:rPr lang="zh-CN" altLang="en-US" sz="2400" dirty="0"/>
              <a:t>了</a:t>
            </a:r>
            <a:r>
              <a:rPr lang="zh-CN" altLang="en-US" sz="2400" dirty="0" smtClean="0"/>
              <a:t>一</a:t>
            </a:r>
            <a:r>
              <a:rPr lang="zh-CN" altLang="en-US" sz="2400" dirty="0"/>
              <a:t>场趣味横生的“光影镜界：摄影师的思想”摄影讲座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89348"/>
            <a:ext cx="4320480" cy="324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069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折角形 23"/>
          <p:cNvSpPr>
            <a:spLocks noChangeArrowheads="1"/>
          </p:cNvSpPr>
          <p:nvPr/>
        </p:nvSpPr>
        <p:spPr bwMode="auto">
          <a:xfrm>
            <a:off x="428596" y="1571616"/>
            <a:ext cx="7786742" cy="3571900"/>
          </a:xfrm>
          <a:prstGeom prst="foldedCorner">
            <a:avLst>
              <a:gd name="adj" fmla="val 16667"/>
            </a:avLst>
          </a:prstGeom>
          <a:solidFill>
            <a:schemeClr val="bg1">
              <a:alpha val="81000"/>
            </a:schemeClr>
          </a:solidFill>
          <a:ln w="95250" cap="rnd" cmpd="thickThin">
            <a:solidFill>
              <a:srgbClr val="F1DA77"/>
            </a:solidFill>
            <a:round/>
          </a:ln>
        </p:spPr>
        <p:txBody>
          <a:bodyPr lIns="107678" tIns="53837" rIns="107678" bIns="53837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just" fontAlgn="base">
              <a:buFontTx/>
              <a:buNone/>
            </a:pPr>
            <a:endParaRPr lang="en-US" altLang="zh-CN" b="1" cap="all" dirty="0" smtClean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大标宋简体" panose="02010601030101010101" pitchFamily="2" charset="-122"/>
              <a:ea typeface="方正大标宋简体" panose="02010601030101010101" pitchFamily="2" charset="-122"/>
            </a:endParaRPr>
          </a:p>
          <a:p>
            <a:pPr algn="just" fontAlgn="base">
              <a:buFontTx/>
              <a:buNone/>
            </a:pPr>
            <a:endParaRPr lang="en-US" altLang="zh-CN" dirty="0" smtClean="0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500034" y="1643054"/>
            <a:ext cx="7872410" cy="3571900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学院工会以学校教代会和学院教代会为契机，先后两次集中征求全院教职工对学校、学院建设发展的意见和建议，共征集“元旦节游园活动”等提案</a:t>
            </a:r>
            <a:r>
              <a:rPr lang="en-US" altLang="zh-CN" sz="2400" dirty="0" smtClean="0"/>
              <a:t>4</a:t>
            </a:r>
            <a:r>
              <a:rPr lang="zh-CN" altLang="en-US" sz="2400" dirty="0" smtClean="0"/>
              <a:t>项次。</a:t>
            </a:r>
            <a:endParaRPr lang="en-US" altLang="zh-CN" sz="2400" dirty="0" smtClean="0"/>
          </a:p>
          <a:p>
            <a:r>
              <a:rPr lang="zh-CN" altLang="en-US" sz="2400" dirty="0"/>
              <a:t>规范财务管理，严格按照学校要求使用经费，自觉接受监督和检查，让教职工们做到了心中有数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r>
              <a:rPr lang="zh-CN" altLang="en-US" sz="2400" dirty="0"/>
              <a:t>加强信息畅通与新闻宣传，在学校工会主页部门活动栏目投稿</a:t>
            </a:r>
            <a:r>
              <a:rPr lang="en-US" altLang="zh-CN" sz="2400" dirty="0"/>
              <a:t>11</a:t>
            </a:r>
            <a:r>
              <a:rPr lang="zh-CN" altLang="en-US" sz="2400" dirty="0"/>
              <a:t>篇，采用</a:t>
            </a:r>
            <a:r>
              <a:rPr lang="en-US" altLang="zh-CN" sz="2400" dirty="0"/>
              <a:t>11</a:t>
            </a:r>
            <a:r>
              <a:rPr lang="zh-CN" altLang="en-US" sz="2400" dirty="0"/>
              <a:t>篇。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600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       诉</a:t>
            </a:r>
            <a:r>
              <a:rPr lang="zh-CN" altLang="en-US" sz="26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求渠道畅通，民主权利得到了保障</a:t>
            </a:r>
            <a:endParaRPr lang="zh-CN" altLang="en-US" sz="2600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500034" y="571484"/>
            <a:ext cx="8229600" cy="952500"/>
          </a:xfrm>
        </p:spPr>
        <p:txBody>
          <a:bodyPr>
            <a:normAutofit/>
          </a:bodyPr>
          <a:lstStyle/>
          <a:p>
            <a:r>
              <a:rPr lang="zh-CN" altLang="en-US" dirty="0"/>
              <a:t>发扬</a:t>
            </a:r>
            <a:r>
              <a:rPr lang="zh-CN" altLang="en-US" dirty="0" smtClean="0"/>
              <a:t>民主建</a:t>
            </a:r>
            <a:r>
              <a:rPr lang="zh-CN" altLang="en-US" dirty="0"/>
              <a:t>保障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折角形 23"/>
          <p:cNvSpPr>
            <a:spLocks noChangeArrowheads="1"/>
          </p:cNvSpPr>
          <p:nvPr/>
        </p:nvSpPr>
        <p:spPr bwMode="auto">
          <a:xfrm>
            <a:off x="323528" y="1489348"/>
            <a:ext cx="7891810" cy="3654168"/>
          </a:xfrm>
          <a:prstGeom prst="foldedCorner">
            <a:avLst>
              <a:gd name="adj" fmla="val 16667"/>
            </a:avLst>
          </a:prstGeom>
          <a:solidFill>
            <a:schemeClr val="bg1">
              <a:alpha val="81000"/>
            </a:schemeClr>
          </a:solidFill>
          <a:ln w="95250" cap="rnd" cmpd="thickThin">
            <a:solidFill>
              <a:srgbClr val="F1DA77"/>
            </a:solidFill>
            <a:round/>
          </a:ln>
        </p:spPr>
        <p:txBody>
          <a:bodyPr lIns="107678" tIns="53837" rIns="107678" bIns="53837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just" fontAlgn="base">
              <a:buFontTx/>
              <a:buNone/>
            </a:pPr>
            <a:endParaRPr lang="en-US" altLang="zh-CN" b="1" cap="all" dirty="0" smtClean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大标宋简体" panose="02010601030101010101" pitchFamily="2" charset="-122"/>
              <a:ea typeface="方正大标宋简体" panose="02010601030101010101" pitchFamily="2" charset="-122"/>
            </a:endParaRPr>
          </a:p>
          <a:p>
            <a:pPr algn="just" fontAlgn="base">
              <a:buFontTx/>
              <a:buNone/>
            </a:pPr>
            <a:endParaRPr lang="en-US" altLang="zh-CN" dirty="0" smtClean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500034" y="571484"/>
            <a:ext cx="8229600" cy="952500"/>
          </a:xfrm>
        </p:spPr>
        <p:txBody>
          <a:bodyPr>
            <a:normAutofit/>
          </a:bodyPr>
          <a:lstStyle/>
          <a:p>
            <a:r>
              <a:rPr lang="zh-CN" altLang="en-US" dirty="0"/>
              <a:t>挥洒活</a:t>
            </a:r>
            <a:r>
              <a:rPr lang="zh-CN" altLang="en-US" dirty="0" smtClean="0"/>
              <a:t>力促</a:t>
            </a:r>
            <a:r>
              <a:rPr lang="zh-CN" altLang="en-US" dirty="0"/>
              <a:t>交流</a:t>
            </a:r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342928" y="1573276"/>
            <a:ext cx="7872410" cy="3571900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组织多次户外交流</a:t>
            </a:r>
            <a:r>
              <a:rPr lang="zh-CN" altLang="en-US" sz="2400" dirty="0" smtClean="0"/>
              <a:t>活动，从</a:t>
            </a:r>
            <a:r>
              <a:rPr lang="zh-CN" altLang="en-US" sz="2400" dirty="0"/>
              <a:t>海棠公园赏花迎春，到“三八”妇女节趣味活动；到“六一”亲子趣味活动，到“展示好厨艺，培育好家风”烹饪比赛；从元旦徒步活动，到新年游园活动</a:t>
            </a:r>
            <a:r>
              <a:rPr lang="en-US" altLang="zh-CN" sz="2400" dirty="0" smtClean="0"/>
              <a:t>……</a:t>
            </a:r>
          </a:p>
          <a:p>
            <a:r>
              <a:rPr lang="zh-CN" altLang="en-US" sz="2400" dirty="0"/>
              <a:t>结合专业相关的教研活动，开展户外休闲拓展、钓鱼比赛、“加强卓越农林人才培养，创新人才培养模式”主题研讨等多种形式的工会活动。</a:t>
            </a:r>
            <a:endParaRPr lang="zh-CN" altLang="en-US" sz="2400" dirty="0" smtClean="0"/>
          </a:p>
          <a:p>
            <a:pPr>
              <a:buNone/>
            </a:pPr>
            <a:r>
              <a:rPr lang="en-US" altLang="zh-CN" sz="2400" dirty="0" smtClean="0">
                <a:solidFill>
                  <a:srgbClr val="FF0000"/>
                </a:solidFill>
              </a:rPr>
              <a:t>   </a:t>
            </a:r>
            <a:r>
              <a:rPr lang="zh-CN" altLang="en-US" sz="2800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 走进</a:t>
            </a:r>
            <a:r>
              <a:rPr lang="zh-CN" altLang="en-US" sz="28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大自然，搭建交流平台，增强凝聚力</a:t>
            </a:r>
            <a:endParaRPr lang="zh-CN" altLang="en-US" sz="2800" dirty="0" smtClean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642922"/>
            <a:ext cx="6559377" cy="4919533"/>
          </a:xfrm>
          <a:prstGeom prst="rect">
            <a:avLst/>
          </a:prstGeom>
          <a:noFill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5763" y="642922"/>
            <a:ext cx="6762770" cy="50720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CBE9D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BE9D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615</Words>
  <Application>Microsoft Office PowerPoint</Application>
  <PresentationFormat>全屏显示(16:10)</PresentationFormat>
  <Paragraphs>64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테마</vt:lpstr>
      <vt:lpstr>PowerPoint 演示文稿</vt:lpstr>
      <vt:lpstr>2017年工作总结</vt:lpstr>
      <vt:lpstr>加强学习铸内涵</vt:lpstr>
      <vt:lpstr>加强学习铸内涵</vt:lpstr>
      <vt:lpstr>PowerPoint 演示文稿</vt:lpstr>
      <vt:lpstr>加强学习铸内涵</vt:lpstr>
      <vt:lpstr>发扬民主建保障</vt:lpstr>
      <vt:lpstr>挥洒活力促交流</vt:lpstr>
      <vt:lpstr>PowerPoint 演示文稿</vt:lpstr>
      <vt:lpstr>PowerPoint 演示文稿</vt:lpstr>
      <vt:lpstr>PowerPoint 演示文稿</vt:lpstr>
      <vt:lpstr>PowerPoint 演示文稿</vt:lpstr>
      <vt:lpstr>任重道远共担当</vt:lpstr>
      <vt:lpstr>PowerPoint 演示文稿</vt:lpstr>
      <vt:lpstr>2018年工作思路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Xnote</dc:creator>
  <cp:lastModifiedBy>new</cp:lastModifiedBy>
  <cp:revision>44</cp:revision>
  <dcterms:created xsi:type="dcterms:W3CDTF">2011-04-11T14:21:00Z</dcterms:created>
  <dcterms:modified xsi:type="dcterms:W3CDTF">2018-03-19T07:15:23Z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2052-10.1.0.5850</vt:lpwstr>
  </property>
</Properties>
</file>