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6"/>
  </p:notesMasterIdLst>
  <p:handoutMasterIdLst>
    <p:handoutMasterId r:id="rId27"/>
  </p:handoutMasterIdLst>
  <p:sldIdLst>
    <p:sldId id="647" r:id="rId4"/>
    <p:sldId id="653" r:id="rId5"/>
    <p:sldId id="654" r:id="rId6"/>
    <p:sldId id="656" r:id="rId7"/>
    <p:sldId id="655" r:id="rId8"/>
    <p:sldId id="657" r:id="rId9"/>
    <p:sldId id="658" r:id="rId10"/>
    <p:sldId id="649" r:id="rId11"/>
    <p:sldId id="659" r:id="rId12"/>
    <p:sldId id="660" r:id="rId13"/>
    <p:sldId id="675" r:id="rId14"/>
    <p:sldId id="650" r:id="rId15"/>
    <p:sldId id="651" r:id="rId16"/>
    <p:sldId id="661" r:id="rId17"/>
    <p:sldId id="662" r:id="rId18"/>
    <p:sldId id="663" r:id="rId19"/>
    <p:sldId id="664" r:id="rId20"/>
    <p:sldId id="665" r:id="rId21"/>
    <p:sldId id="666" r:id="rId22"/>
    <p:sldId id="668" r:id="rId23"/>
    <p:sldId id="669" r:id="rId24"/>
    <p:sldId id="670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春萍" initials="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FF3300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0"/>
    <p:restoredTop sz="93088"/>
  </p:normalViewPr>
  <p:slideViewPr>
    <p:cSldViewPr showGuides="1">
      <p:cViewPr varScale="1">
        <p:scale>
          <a:sx n="84" d="100"/>
          <a:sy n="84" d="100"/>
        </p:scale>
        <p:origin x="-1146" y="120"/>
      </p:cViewPr>
      <p:guideLst>
        <p:guide orient="horz" pos="2160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1031" name="Picture 7" descr="图片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252412" y="-171450"/>
            <a:ext cx="9577387" cy="75834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2055" name="Picture 7" descr="图片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52412" y="-171450"/>
            <a:ext cx="9577387" cy="75834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http://wfy.sicau.edu.cn/../../upload/Image/20150116104839_53934.jpg" TargetMode="Externa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0665" y="1124585"/>
            <a:ext cx="8217535" cy="2586355"/>
          </a:xfrm>
        </p:spPr>
        <p:txBody>
          <a:bodyPr>
            <a:noAutofit/>
          </a:bodyPr>
          <a:lstStyle/>
          <a:p>
            <a:r>
              <a:rPr lang="zh-CN" altLang="en-US" sz="5400" b="1" dirty="0">
                <a:latin typeface="黑体" panose="02010609060101010101" charset="-122"/>
                <a:ea typeface="黑体" panose="02010609060101010101" charset="-122"/>
              </a:rPr>
              <a:t>人文学院</a:t>
            </a:r>
            <a:r>
              <a:rPr lang="en-US" altLang="zh-CN" sz="5400" b="1" dirty="0">
                <a:latin typeface="黑体" panose="02010609060101010101" charset="-122"/>
                <a:ea typeface="黑体" panose="02010609060101010101" charset="-122"/>
              </a:rPr>
              <a:t>2017</a:t>
            </a:r>
            <a:r>
              <a:rPr lang="zh-CN" altLang="en-US" sz="5400" b="1" dirty="0">
                <a:latin typeface="黑体" panose="02010609060101010101" charset="-122"/>
                <a:ea typeface="黑体" panose="02010609060101010101" charset="-122"/>
              </a:rPr>
              <a:t>年工会（教代会）工作情况汇报</a:t>
            </a:r>
            <a:endParaRPr lang="en-US" altLang="zh-CN" sz="5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240161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--</a:t>
            </a:r>
            <a:r>
              <a:rPr lang="zh-CN" altLang="en-US" sz="2800" dirty="0" smtClean="0">
                <a:solidFill>
                  <a:schemeClr val="tx1"/>
                </a:solidFill>
              </a:rPr>
              <a:t>人文学院工会（教代会）</a:t>
            </a:r>
            <a:r>
              <a:rPr lang="zh-CN" altLang="en-US" sz="2800" dirty="0">
                <a:solidFill>
                  <a:schemeClr val="tx1"/>
                </a:solidFill>
              </a:rPr>
              <a:t>   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7785" y="445453"/>
            <a:ext cx="8229600" cy="1143000"/>
          </a:xfrm>
        </p:spPr>
        <p:txBody>
          <a:bodyPr/>
          <a:p>
            <a:pPr algn="l"/>
            <a:r>
              <a:rPr lang="zh-CN" altLang="en-US"/>
              <a:t>趣味登山显青春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73742898" name="图片 1" descr="http://wfy.sicau.edu.cn/../../upload/Image/20150116104839_53934.jpg"/>
          <p:cNvPicPr>
            <a:picLocks noChangeAspect="1"/>
          </p:cNvPicPr>
          <p:nvPr>
            <p:ph idx="1"/>
          </p:nvPr>
        </p:nvPicPr>
        <p:blipFill>
          <a:blip r:embed="rId1" r:link="rId2"/>
          <a:stretch>
            <a:fillRect/>
          </a:stretch>
        </p:blipFill>
        <p:spPr>
          <a:xfrm>
            <a:off x="1095375" y="1443355"/>
            <a:ext cx="7663180" cy="5747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/>
              <a:t>教师才艺表演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4605" y="1178560"/>
            <a:ext cx="9172575" cy="6115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024" y="897317"/>
            <a:ext cx="748883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（四）排忧解难，立德树人。</a:t>
            </a:r>
            <a:endParaRPr lang="zh-CN" altLang="zh-CN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44823"/>
            <a:ext cx="712879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）</a:t>
            </a:r>
            <a:r>
              <a:rPr lang="zh-CN" altLang="zh-CN" sz="2400" b="1" dirty="0" smtClean="0"/>
              <a:t>端午节</a:t>
            </a:r>
            <a:r>
              <a:rPr lang="zh-CN" altLang="zh-CN" sz="2400" b="1" dirty="0"/>
              <a:t>组织学院志愿者教师</a:t>
            </a:r>
            <a:r>
              <a:rPr lang="en-US" altLang="zh-CN" sz="2400" b="1" dirty="0"/>
              <a:t>7</a:t>
            </a:r>
            <a:r>
              <a:rPr lang="zh-CN" altLang="zh-CN" sz="2400" b="1" dirty="0"/>
              <a:t>名，为全院教职工发放了粽子、盐蛋、枇杷</a:t>
            </a:r>
            <a:r>
              <a:rPr lang="en-US" altLang="zh-CN" sz="2400" b="1" dirty="0"/>
              <a:t>240</a:t>
            </a:r>
            <a:r>
              <a:rPr lang="zh-CN" altLang="zh-CN" sz="2400" b="1" dirty="0"/>
              <a:t>余箱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8048" y="2675607"/>
            <a:ext cx="69127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）</a:t>
            </a:r>
            <a:r>
              <a:rPr lang="zh-CN" altLang="zh-CN" sz="2400" b="1" dirty="0" smtClean="0"/>
              <a:t>六一儿童节</a:t>
            </a:r>
            <a:r>
              <a:rPr lang="zh-CN" altLang="zh-CN" sz="2400" b="1" dirty="0"/>
              <a:t>，学院给老师们未满</a:t>
            </a:r>
            <a:r>
              <a:rPr lang="en-US" altLang="zh-CN" sz="2400" b="1" dirty="0"/>
              <a:t>14</a:t>
            </a:r>
            <a:r>
              <a:rPr lang="zh-CN" altLang="zh-CN" sz="2400" b="1" dirty="0"/>
              <a:t>周岁的孩子发放</a:t>
            </a:r>
            <a:r>
              <a:rPr lang="en-US" altLang="zh-CN" sz="2400" b="1" dirty="0"/>
              <a:t>100</a:t>
            </a:r>
            <a:r>
              <a:rPr lang="zh-CN" altLang="zh-CN" sz="2400" b="1" dirty="0"/>
              <a:t>元慰问费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7666" y="3506971"/>
            <a:ext cx="66967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）</a:t>
            </a:r>
            <a:r>
              <a:rPr lang="zh-CN" altLang="zh-CN" sz="2400" b="1" dirty="0" smtClean="0"/>
              <a:t>教师节</a:t>
            </a:r>
            <a:r>
              <a:rPr lang="zh-CN" altLang="zh-CN" sz="2400" b="1" dirty="0"/>
              <a:t>，协助学校为在职人员</a:t>
            </a:r>
            <a:r>
              <a:rPr lang="zh-CN" altLang="zh-CN" sz="2400" b="1" dirty="0" smtClean="0"/>
              <a:t>发放</a:t>
            </a:r>
            <a:r>
              <a:rPr lang="zh-CN" altLang="en-US" sz="2400" b="1" dirty="0" smtClean="0"/>
              <a:t>福利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471" y="4058270"/>
            <a:ext cx="69127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4</a:t>
            </a:r>
            <a:r>
              <a:rPr lang="zh-CN" altLang="en-US" sz="2400" b="1" dirty="0" smtClean="0"/>
              <a:t>）</a:t>
            </a:r>
            <a:r>
              <a:rPr lang="zh-CN" altLang="zh-CN" sz="2400" b="1" dirty="0" smtClean="0"/>
              <a:t>中秋节</a:t>
            </a:r>
            <a:r>
              <a:rPr lang="zh-CN" altLang="zh-CN" sz="2400" b="1" dirty="0"/>
              <a:t>、国庆节</a:t>
            </a:r>
            <a:r>
              <a:rPr lang="zh-CN" altLang="zh-CN" sz="2400" b="1" dirty="0">
                <a:sym typeface="+mn-ea"/>
              </a:rPr>
              <a:t>组织学院志愿者教师</a:t>
            </a:r>
            <a:r>
              <a:rPr lang="en-US" altLang="zh-CN" sz="2400" b="1" dirty="0">
                <a:sym typeface="+mn-ea"/>
              </a:rPr>
              <a:t>7</a:t>
            </a:r>
            <a:r>
              <a:rPr lang="zh-CN" altLang="en-US" sz="2400" b="1" dirty="0">
                <a:sym typeface="+mn-ea"/>
              </a:rPr>
              <a:t>名</a:t>
            </a:r>
            <a:r>
              <a:rPr lang="zh-CN" altLang="zh-CN" sz="2400" b="1" dirty="0" smtClean="0"/>
              <a:t>，为</a:t>
            </a:r>
            <a:r>
              <a:rPr lang="zh-CN" altLang="zh-CN" sz="2400" b="1" dirty="0"/>
              <a:t>全院教职工发放月饼和</a:t>
            </a:r>
            <a:r>
              <a:rPr lang="zh-CN" altLang="zh-CN" sz="2400" b="1" dirty="0" smtClean="0"/>
              <a:t>猕猴桃</a:t>
            </a:r>
            <a:r>
              <a:rPr lang="zh-CN" altLang="en-US" sz="2400" b="1" dirty="0" smtClean="0"/>
              <a:t>等物品</a:t>
            </a:r>
            <a:r>
              <a:rPr lang="en-US" altLang="zh-CN" sz="2400" b="1" dirty="0" smtClean="0"/>
              <a:t>160</a:t>
            </a:r>
            <a:r>
              <a:rPr lang="zh-CN" altLang="en-US" sz="2400" b="1" dirty="0" smtClean="0"/>
              <a:t>余箱</a:t>
            </a:r>
            <a:endParaRPr lang="zh-CN" altLang="en-US" sz="2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07666" y="4889235"/>
            <a:ext cx="727280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5</a:t>
            </a:r>
            <a:r>
              <a:rPr lang="zh-CN" altLang="en-US" sz="2400" b="1" dirty="0" smtClean="0"/>
              <a:t>）</a:t>
            </a:r>
            <a:r>
              <a:rPr lang="zh-CN" altLang="zh-CN" sz="2400" b="1" dirty="0" smtClean="0"/>
              <a:t>元旦</a:t>
            </a:r>
            <a:r>
              <a:rPr lang="zh-CN" altLang="zh-CN" sz="2400" b="1" dirty="0"/>
              <a:t>佳节</a:t>
            </a:r>
            <a:r>
              <a:rPr lang="zh-CN" altLang="zh-CN" sz="2400" b="1" dirty="0" smtClean="0"/>
              <a:t>，组织志愿者</a:t>
            </a:r>
            <a:r>
              <a:rPr lang="zh-CN" altLang="zh-CN" sz="2400" b="1" dirty="0" smtClean="0">
                <a:sym typeface="+mn-ea"/>
              </a:rPr>
              <a:t>16名</a:t>
            </a:r>
            <a:r>
              <a:rPr lang="zh-CN" altLang="zh-CN" sz="2400" b="1" dirty="0" smtClean="0"/>
              <a:t>为</a:t>
            </a:r>
            <a:r>
              <a:rPr lang="zh-CN" altLang="zh-CN" sz="2400" b="1" dirty="0"/>
              <a:t>全院</a:t>
            </a:r>
            <a:r>
              <a:rPr lang="zh-CN" altLang="zh-CN" sz="2400" b="1" dirty="0" smtClean="0"/>
              <a:t>教职工</a:t>
            </a:r>
            <a:r>
              <a:rPr lang="zh-CN" altLang="en-US" sz="2400" b="1" dirty="0" smtClean="0"/>
              <a:t>组织</a:t>
            </a:r>
            <a:r>
              <a:rPr lang="zh-CN" altLang="zh-CN" sz="2400" b="1" dirty="0" smtClean="0"/>
              <a:t>发放慰问品</a:t>
            </a:r>
            <a:r>
              <a:rPr lang="en-US" altLang="zh-CN" sz="2400" b="1" dirty="0" smtClean="0"/>
              <a:t>330</a:t>
            </a:r>
            <a:r>
              <a:rPr lang="zh-CN" altLang="en-US" sz="2400" b="1" dirty="0" smtClean="0"/>
              <a:t>余箱</a:t>
            </a:r>
            <a:endParaRPr lang="zh-CN" alt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007745" y="5741670"/>
            <a:ext cx="7092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）登门</a:t>
            </a:r>
            <a:r>
              <a:rPr lang="zh-CN" altLang="zh-CN" sz="2400" b="1" dirty="0" smtClean="0"/>
              <a:t>慰问</a:t>
            </a:r>
            <a:r>
              <a:rPr lang="zh-CN" altLang="en-US" sz="2400" b="1" dirty="0" smtClean="0"/>
              <a:t>离退休职工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名、女教职工怀孕生产职工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名</a:t>
            </a:r>
            <a:endParaRPr lang="zh-CN" altLang="en-US" sz="2400" b="1" dirty="0" smtClean="0"/>
          </a:p>
        </p:txBody>
      </p:sp>
      <p:sp>
        <p:nvSpPr>
          <p:cNvPr id="100" name="文本框 99"/>
          <p:cNvSpPr txBox="1"/>
          <p:nvPr/>
        </p:nvSpPr>
        <p:spPr>
          <a:xfrm>
            <a:off x="1111250" y="6571615"/>
            <a:ext cx="5080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2400" b="1" dirty="0" smtClean="0">
                <a:sym typeface="+mn-ea"/>
              </a:rPr>
              <a:t>7）用真情关心爱护人才</a:t>
            </a:r>
            <a:endParaRPr lang="en-US" altLang="zh-CN" sz="2400" b="1" dirty="0" smtClean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810" y="946954"/>
            <a:ext cx="712879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>
                <a:latin typeface="黑体" panose="02010609060101010101" charset="-122"/>
                <a:ea typeface="黑体" panose="02010609060101010101" charset="-122"/>
              </a:rPr>
              <a:t>（五）加强管理、规范管理</a:t>
            </a:r>
            <a:endParaRPr lang="zh-CN" altLang="zh-CN" sz="4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202" y="1700808"/>
            <a:ext cx="695317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）及时录入</a:t>
            </a:r>
            <a:r>
              <a:rPr lang="zh-CN" sz="2800" b="1" dirty="0"/>
              <a:t>全院70余名教职工工会实名制信息</a:t>
            </a:r>
            <a:endParaRPr lang="zh-C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7897" y="2653546"/>
            <a:ext cx="669674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）协助推荐</a:t>
            </a:r>
            <a:r>
              <a:rPr lang="zh-CN" altLang="zh-CN" sz="2800" b="1" dirty="0" smtClean="0"/>
              <a:t>教师参与文学</a:t>
            </a:r>
            <a:r>
              <a:rPr lang="zh-CN" altLang="zh-CN" sz="2800" b="1" dirty="0"/>
              <a:t>创作、应用文写作</a:t>
            </a:r>
            <a:r>
              <a:rPr lang="zh-CN" altLang="zh-CN" sz="2800" b="1" dirty="0" smtClean="0"/>
              <a:t>大赛等系列</a:t>
            </a:r>
            <a:r>
              <a:rPr lang="zh-CN" altLang="en-US" sz="2800" b="1" dirty="0" smtClean="0"/>
              <a:t>活动评选</a:t>
            </a:r>
            <a:endParaRPr lang="zh-CN" alt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18110" y="3812947"/>
            <a:ext cx="66967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）</a:t>
            </a:r>
            <a:r>
              <a:rPr lang="zh-CN" altLang="zh-CN" sz="2800" b="1" dirty="0" smtClean="0"/>
              <a:t>协助</a:t>
            </a:r>
            <a:r>
              <a:rPr lang="zh-CN" altLang="zh-CN" sz="2800" b="1" dirty="0"/>
              <a:t>组织召开中国藏茶文化首次会议</a:t>
            </a:r>
            <a:endParaRPr lang="zh-CN" altLang="zh-CN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18110" y="4540953"/>
            <a:ext cx="766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）考察</a:t>
            </a:r>
            <a:r>
              <a:rPr lang="zh-CN" altLang="zh-CN" sz="2800" b="1" dirty="0"/>
              <a:t>调研和学习，协助和服务全院教育教学</a:t>
            </a:r>
            <a:endParaRPr lang="zh-CN" altLang="zh-CN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8110" y="5431006"/>
            <a:ext cx="66967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）</a:t>
            </a:r>
            <a:r>
              <a:rPr lang="zh-CN" altLang="zh-CN" sz="2800" b="1" dirty="0" smtClean="0"/>
              <a:t>组织</a:t>
            </a:r>
            <a:r>
              <a:rPr lang="zh-CN" altLang="zh-CN" sz="2800" b="1" dirty="0"/>
              <a:t>推进全院教职工工会实名制建设</a:t>
            </a:r>
            <a:endParaRPr lang="zh-CN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55370"/>
            <a:ext cx="8229600" cy="5023485"/>
          </a:xfrm>
        </p:spPr>
        <p:txBody>
          <a:bodyPr/>
          <a:p>
            <a:pPr algn="l">
              <a:lnSpc>
                <a:spcPct val="130000"/>
              </a:lnSpc>
            </a:pPr>
            <a:b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二、丰富载体，积极推进创新动作</a:t>
            </a:r>
            <a:b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b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（一）加强与党的思想政治教育的结合。</a:t>
            </a:r>
            <a:b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（二）加强与教学科研工作的结合。</a:t>
            </a:r>
            <a:b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（三）</a:t>
            </a: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抓教风学风促教学质量</a:t>
            </a: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b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endParaRPr lang="zh-CN" altLang="en-US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6883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（一）加强与党的思想政治教育的结合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74640"/>
          </a:xfrm>
        </p:spPr>
        <p:txBody>
          <a:bodyPr/>
          <a:p>
            <a:pPr marL="0" indent="0">
              <a:buNone/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   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6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433830"/>
            <a:ext cx="8882380" cy="5454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74640"/>
          </a:xfrm>
        </p:spPr>
        <p:txBody>
          <a:bodyPr/>
          <a:p>
            <a:pPr marL="0" indent="0">
              <a:buNone/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   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73742895" name="图片 1073742894" descr="微信图片_201803111944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145" y="-93980"/>
            <a:ext cx="7395845" cy="7317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74640"/>
          </a:xfrm>
        </p:spPr>
        <p:txBody>
          <a:bodyPr/>
          <a:p>
            <a:pPr marL="0" indent="0">
              <a:buNone/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   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73742901" name="图片 1073742900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5725" y="775970"/>
            <a:ext cx="9315450" cy="6414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73742897" name="内容占位符 1073742896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39395" y="274955"/>
            <a:ext cx="9372600" cy="7030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13703"/>
            <a:ext cx="8229600" cy="1143000"/>
          </a:xfrm>
        </p:spPr>
        <p:txBody>
          <a:bodyPr/>
          <a:p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（二）加强与教学科研工作的结合。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457200" y="1417955"/>
            <a:ext cx="8229600" cy="4525963"/>
          </a:xfrm>
        </p:spPr>
        <p:txBody>
          <a:bodyPr/>
          <a:p>
            <a:r>
              <a:rPr lang="zh-CN" altLang="en-US" sz="4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学术沙龙</a:t>
            </a:r>
            <a:endParaRPr lang="zh-CN" altLang="en-US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/>
          </a:p>
        </p:txBody>
      </p:sp>
      <p:pic>
        <p:nvPicPr>
          <p:cNvPr id="1073742902" name="内容占位符 107374290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3460" y="2223770"/>
            <a:ext cx="7479030" cy="5037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0665" y="1124585"/>
            <a:ext cx="8217535" cy="4728210"/>
          </a:xfrm>
        </p:spPr>
        <p:txBody>
          <a:bodyPr>
            <a:noAutofit/>
          </a:bodyPr>
          <a:lstStyle/>
          <a:p>
            <a:r>
              <a:rPr sz="4000" b="1" dirty="0">
                <a:latin typeface="黑体" panose="02010609060101010101" charset="-122"/>
                <a:ea typeface="黑体" panose="02010609060101010101" charset="-122"/>
              </a:rPr>
              <a:t> 一、高度重视，认真完成规定动作</a:t>
            </a:r>
            <a:br>
              <a:rPr sz="4000" b="1" dirty="0">
                <a:latin typeface="黑体" panose="02010609060101010101" charset="-122"/>
                <a:ea typeface="黑体" panose="02010609060101010101" charset="-122"/>
              </a:rPr>
            </a:br>
            <a:r>
              <a:rPr sz="40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br>
              <a:rPr sz="4000" b="1" dirty="0">
                <a:latin typeface="黑体" panose="02010609060101010101" charset="-122"/>
                <a:ea typeface="黑体" panose="02010609060101010101" charset="-122"/>
              </a:rPr>
            </a:br>
            <a:r>
              <a:rPr lang="zh-CN" sz="4000" b="1" dirty="0">
                <a:latin typeface="黑体" panose="02010609060101010101" charset="-122"/>
                <a:ea typeface="黑体" panose="02010609060101010101" charset="-122"/>
              </a:rPr>
              <a:t>二、</a:t>
            </a:r>
            <a:r>
              <a:rPr sz="4000" b="1" dirty="0">
                <a:latin typeface="黑体" panose="02010609060101010101" charset="-122"/>
                <a:ea typeface="黑体" panose="02010609060101010101" charset="-122"/>
              </a:rPr>
              <a:t>丰富载体，积极推进创新动</a:t>
            </a:r>
            <a:r>
              <a:rPr lang="zh-CN" sz="4000" b="1" dirty="0">
                <a:latin typeface="黑体" panose="02010609060101010101" charset="-122"/>
                <a:ea typeface="黑体" panose="02010609060101010101" charset="-122"/>
              </a:rPr>
              <a:t>作</a:t>
            </a:r>
            <a:endParaRPr lang="zh-CN" sz="40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7000" y="455295"/>
            <a:ext cx="8229600" cy="864870"/>
          </a:xfrm>
        </p:spPr>
        <p:txBody>
          <a:bodyPr/>
          <a:p>
            <a:pPr algn="l"/>
            <a:r>
              <a:rPr lang="zh-CN" altLang="en-US"/>
              <a:t>国家社科基金申报交流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73742892" name="内容占位符 1073742891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7885" y="1320165"/>
            <a:ext cx="8191500" cy="6144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80708"/>
            <a:ext cx="8229600" cy="1143000"/>
          </a:xfrm>
        </p:spPr>
        <p:txBody>
          <a:bodyPr/>
          <a:p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（三）抓教风学风促教学质量。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87245"/>
            <a:ext cx="8229600" cy="4525963"/>
          </a:xfrm>
        </p:spPr>
        <p:txBody>
          <a:bodyPr/>
          <a:p>
            <a:r>
              <a:rPr lang="zh-CN" altLang="en-US">
                <a:sym typeface="+mn-ea"/>
              </a:rPr>
              <a:t>配合</a:t>
            </a:r>
            <a:r>
              <a:rPr lang="zh-CN" altLang="en-US"/>
              <a:t>协助教学督查200多次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为7名年轻教师开展“一对一”帮扶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全面提升全院教风、学风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5410" y="2087245"/>
            <a:ext cx="6950710" cy="3636010"/>
          </a:xfrm>
        </p:spPr>
        <p:txBody>
          <a:bodyPr/>
          <a:p>
            <a:r>
              <a:rPr lang="zh-CN" altLang="en-US" sz="8800">
                <a:latin typeface="楷体" panose="02010609060101010101" charset="-122"/>
                <a:ea typeface="楷体" panose="02010609060101010101" charset="-122"/>
              </a:rPr>
              <a:t>谢谢大家！</a:t>
            </a:r>
            <a:endParaRPr lang="zh-CN" altLang="en-US" sz="8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075" y="1514475"/>
            <a:ext cx="8521700" cy="5023485"/>
          </a:xfrm>
        </p:spPr>
        <p:txBody>
          <a:bodyPr/>
          <a:p>
            <a:pPr>
              <a:lnSpc>
                <a:spcPct val="130000"/>
              </a:lnSpc>
            </a:pPr>
            <a:b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一、高度重视，认真完成规定动作</a:t>
            </a:r>
            <a:b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b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（一）领导重视，全员参与。</a:t>
            </a:r>
            <a:b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（二）民主公开，发挥职能。</a:t>
            </a:r>
            <a:b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（三）组织宣传，活跃气氛。</a:t>
            </a:r>
            <a:b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（四）排忧解难，立德树人。</a:t>
            </a:r>
            <a:b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（五）规范管理、专业管理。</a:t>
            </a:r>
            <a:b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b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endParaRPr lang="zh-CN" altLang="en-US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6883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（一）领导重视，全员参与。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74640"/>
          </a:xfrm>
        </p:spPr>
        <p:txBody>
          <a:bodyPr/>
          <a:p>
            <a:pPr marL="0" indent="0">
              <a:buNone/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全年专门召开了两次工会（教代会）大会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2017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月 第一次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工会（教代会）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大会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民主选举产生教代会成员、工会委员，全面安排部署工会工作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2018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年1月 第二次工会（教代会）大会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吴军赞院长作学院工作报告及财务收支报告；高怀勇主席作人文学院教代会（含工会）情况报告；李清源书记作人文学院作工会经费收支情况报告；审议和表决学院工作报告及有关文件。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6883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（二）民主公开，发挥职能。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6835"/>
            <a:ext cx="8229600" cy="5374640"/>
          </a:xfrm>
        </p:spPr>
        <p:txBody>
          <a:bodyPr/>
          <a:p>
            <a:endParaRPr lang="zh-CN" altLang="en-US" b="1"/>
          </a:p>
          <a:p>
            <a:r>
              <a:rPr lang="zh-CN" altLang="en-US" b="1"/>
              <a:t>民主酝酿、征集和讨论教代会提案3项</a:t>
            </a:r>
            <a:endParaRPr lang="zh-CN" altLang="en-US" b="1"/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 建议一：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能否从学院层面考虑专业课教师的诉求，上专业课压力大，要求高，待遇差，上公共课或者选项课压力小，要求低，待遇反而好，能否考虑补贴专业课教师待遇。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 建议二：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建议相关的规章管理，一旦考虑成熟制定出来，就较长时间地执行，最好不过于频繁地变动。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 建议三：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 建议搭建科研论文发表的平台，科研论文认定层级量化，CSSCI集刊、北大核心等论文发表也不容易，建议纳入职称评定、双支计划认定范围。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6835"/>
            <a:ext cx="8229600" cy="5374640"/>
          </a:xfrm>
        </p:spPr>
        <p:txBody>
          <a:bodyPr/>
          <a:p>
            <a:pPr marL="0" lvl="7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院务公开栏           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人文学院网站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  <a:p>
            <a:pPr lvl="7"/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580" y="2197100"/>
            <a:ext cx="4500245" cy="3558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665" y="2197100"/>
            <a:ext cx="4857115" cy="35579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6883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（三）组织宣传，活跃气氛。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13205"/>
            <a:ext cx="8229600" cy="5374640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“三八”节女职工尽展英姿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73742889" name="图片 1073742888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2165985"/>
            <a:ext cx="8575675" cy="5110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692696"/>
            <a:ext cx="8208911" cy="5904656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73742888" name="图片 1073742887" descr="QQ图片201803102055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4620" y="385445"/>
            <a:ext cx="6514465" cy="4745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24" descr="webwxgetmsgimg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740" y="3455035"/>
            <a:ext cx="5175885" cy="3453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325F8-8ABC-4749-8A2A-F4EC25126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58" descr="微信图片_201803111943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86360" y="-65405"/>
            <a:ext cx="9316720" cy="698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WPS 演示</Application>
  <PresentationFormat>全屏显示(4:3)</PresentationFormat>
  <Paragraphs>129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黑体</vt:lpstr>
      <vt:lpstr>楷体</vt:lpstr>
      <vt:lpstr>Calibri</vt:lpstr>
      <vt:lpstr>微软雅黑</vt:lpstr>
      <vt:lpstr>Arial Unicode MS</vt:lpstr>
      <vt:lpstr>自定义设计方案</vt:lpstr>
      <vt:lpstr>Office 主题</vt:lpstr>
      <vt:lpstr>人文学院2017年工会（教代会）工作情况汇报</vt:lpstr>
      <vt:lpstr> 一、高度重视，认真完成规定动作   二、丰富载体，积极推进创新动作</vt:lpstr>
      <vt:lpstr> 一、高度重视，认真完成规定动作  （一）领导重视，全员参与。 （二）民主公开，发挥职能。 （三）组织宣传，活跃气氛。 （四）排忧解难，立德树人。 （五）规范管理、专业管理。  </vt:lpstr>
      <vt:lpstr>（一）领导重视，全员参与。</vt:lpstr>
      <vt:lpstr>（二）民主公开，发挥职能。</vt:lpstr>
      <vt:lpstr>PowerPoint 演示文稿</vt:lpstr>
      <vt:lpstr>（三）组织宣传，活跃气氛。</vt:lpstr>
      <vt:lpstr>PowerPoint 演示文稿</vt:lpstr>
      <vt:lpstr>PowerPoint 演示文稿</vt:lpstr>
      <vt:lpstr>趣味登山显青春</vt:lpstr>
      <vt:lpstr>教师才艺表演</vt:lpstr>
      <vt:lpstr>PowerPoint 演示文稿</vt:lpstr>
      <vt:lpstr>PowerPoint 演示文稿</vt:lpstr>
      <vt:lpstr> 二、丰富载体，积极推进创新动作      （一）加强与党的思想政治教育的结合。 （二）加强与教学科研工作的结合。 （三）加强与人才队伍建设的结合。 </vt:lpstr>
      <vt:lpstr>（一）加强与党的思想政治教育的结合</vt:lpstr>
      <vt:lpstr>PowerPoint 演示文稿</vt:lpstr>
      <vt:lpstr>PowerPoint 演示文稿</vt:lpstr>
      <vt:lpstr>PowerPoint 演示文稿</vt:lpstr>
      <vt:lpstr>（二）加强与教学科研工作的结合。</vt:lpstr>
      <vt:lpstr>国家社科基金申报交流</vt:lpstr>
      <vt:lpstr>（三）抓教风学风促教学质量。</vt:lpstr>
      <vt:lpstr>PowerPoint 演示文稿</vt:lpstr>
    </vt:vector>
  </TitlesOfParts>
  <Company>微软用户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中国邮政储蓄银行江西省分行投标书</dc:title>
  <dc:creator>微软用户</dc:creator>
  <cp:lastModifiedBy>Administrator</cp:lastModifiedBy>
  <cp:revision>153</cp:revision>
  <dcterms:created xsi:type="dcterms:W3CDTF">2009-07-01T06:16:00Z</dcterms:created>
  <dcterms:modified xsi:type="dcterms:W3CDTF">2018-03-18T14:42:19Z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  <property fmtid="{D5CDD505-2E9C-101B-9397-08002B2CF9AE}" pid="3" name="KSORubyTemplateID">
    <vt:lpwstr>2</vt:lpwstr>
  </property>
</Properties>
</file>